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7" r:id="rId3"/>
    <p:sldId id="320" r:id="rId4"/>
    <p:sldId id="337" r:id="rId5"/>
    <p:sldId id="319" r:id="rId6"/>
    <p:sldId id="338" r:id="rId7"/>
    <p:sldId id="339" r:id="rId8"/>
    <p:sldId id="340" r:id="rId9"/>
    <p:sldId id="341" r:id="rId10"/>
    <p:sldId id="342" r:id="rId11"/>
    <p:sldId id="344" r:id="rId12"/>
    <p:sldId id="343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6420"/>
  </p:normalViewPr>
  <p:slideViewPr>
    <p:cSldViewPr snapToGrid="0">
      <p:cViewPr varScale="1">
        <p:scale>
          <a:sx n="95" d="100"/>
          <a:sy n="95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ADBD-91FD-4C14-A475-F5CBE13DE25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E94-B4D2-46DF-9082-CA4C813D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3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800" dirty="0"/>
            </a:br>
            <a:r>
              <a:rPr lang="en-US" sz="4800" dirty="0"/>
              <a:t>Shifting and Scaling Graphs of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81543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Horizontal and Vertical Shifting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B7080-EC8D-4552-B3EB-FD8477B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342559"/>
            <a:ext cx="10272889" cy="4475435"/>
          </a:xfrm>
        </p:spPr>
        <p:txBody>
          <a:bodyPr>
            <a:normAutofit lnSpcReduction="10000"/>
          </a:bodyPr>
          <a:lstStyle/>
          <a:p>
            <a:pPr marL="457200" indent="-457200">
              <a:buSzPct val="95000"/>
              <a:buFont typeface="+mj-lt"/>
              <a:buAutoNum type="arabicPeriod"/>
            </a:pPr>
            <a:r>
              <a:rPr lang="en-US" sz="2800" dirty="0">
                <a:latin typeface="Palatino Linotype" panose="02040502050505030304" pitchFamily="18" charset="0"/>
              </a:rPr>
              <a:t>When replacing x by x – a, when a &gt; 0, we are changing x and produce a horizontal shift to the right of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en-US" sz="2800" dirty="0">
                <a:latin typeface="Palatino Linotype" panose="02040502050505030304" pitchFamily="18" charset="0"/>
              </a:rPr>
              <a:t> units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en-US" sz="2800" dirty="0">
                <a:latin typeface="Palatino Linotype" panose="02040502050505030304" pitchFamily="18" charset="0"/>
              </a:rPr>
              <a:t>When replacing x by x + a, when a &gt; 0, we are changing x and produce a horizontal shift to the left of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en-US" sz="2800" dirty="0">
                <a:latin typeface="Palatino Linotype" panose="02040502050505030304" pitchFamily="18" charset="0"/>
              </a:rPr>
              <a:t> units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en-US" sz="2800" dirty="0">
                <a:latin typeface="Palatino Linotype" panose="02040502050505030304" pitchFamily="18" charset="0"/>
              </a:rPr>
              <a:t>When replacing y by y – b, when b &gt; 0, which is equivalent to replacing f(x) by f(x) – b, we are changing y and produce a vertical shift above of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</a:t>
            </a:r>
            <a:r>
              <a:rPr lang="en-US" sz="2800" dirty="0">
                <a:latin typeface="Palatino Linotype" panose="02040502050505030304" pitchFamily="18" charset="0"/>
              </a:rPr>
              <a:t> units</a:t>
            </a:r>
          </a:p>
          <a:p>
            <a:pPr marL="457200" indent="-457200">
              <a:buSzPct val="95000"/>
              <a:buFont typeface="+mj-lt"/>
              <a:buAutoNum type="arabicPeriod"/>
            </a:pPr>
            <a:r>
              <a:rPr lang="en-US" sz="2800" dirty="0">
                <a:latin typeface="Palatino Linotype" panose="02040502050505030304" pitchFamily="18" charset="0"/>
              </a:rPr>
              <a:t>When replacing y by y + b, when b &gt; 0, which is equivalent to replacing f(x) by f(x) + b, we are changing y and produce a vertical shift below of </a:t>
            </a:r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</a:t>
            </a:r>
            <a:r>
              <a:rPr lang="en-US" sz="2800" dirty="0">
                <a:latin typeface="Palatino Linotype" panose="02040502050505030304" pitchFamily="18" charset="0"/>
              </a:rPr>
              <a:t> units</a:t>
            </a:r>
          </a:p>
        </p:txBody>
      </p:sp>
    </p:spTree>
    <p:extLst>
      <p:ext uri="{BB962C8B-B14F-4D97-AF65-F5344CB8AC3E}">
        <p14:creationId xmlns:p14="http://schemas.microsoft.com/office/powerpoint/2010/main" val="5772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81543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Completing the Square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B7080-EC8D-4552-B3EB-FD8477B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77" y="721622"/>
            <a:ext cx="10272889" cy="1420738"/>
          </a:xfrm>
        </p:spPr>
        <p:txBody>
          <a:bodyPr>
            <a:normAutofit/>
          </a:bodyPr>
          <a:lstStyle/>
          <a:p>
            <a:pPr marL="457200" indent="-457200">
              <a:buSzPct val="95000"/>
              <a:buFont typeface="+mj-lt"/>
              <a:buAutoNum type="arabicPeriod"/>
            </a:pPr>
            <a:r>
              <a:rPr lang="en-US" altLang="en-US" sz="2800" dirty="0"/>
              <a:t>If a quadratic equation does not factor readily, then we can solve it using the technique of </a:t>
            </a:r>
            <a:r>
              <a:rPr lang="en-US" altLang="en-US" sz="2800" b="1" dirty="0"/>
              <a:t>completing the square</a:t>
            </a:r>
            <a:r>
              <a:rPr lang="en-US" altLang="en-US" sz="2800" dirty="0"/>
              <a:t>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4EBA89-295A-493F-B87A-DFECC14E1B7F}"/>
                  </a:ext>
                </a:extLst>
              </p:cNvPr>
              <p:cNvSpPr txBox="1"/>
              <p:nvPr/>
            </p:nvSpPr>
            <p:spPr>
              <a:xfrm>
                <a:off x="1309512" y="2291024"/>
                <a:ext cx="9743675" cy="323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Completing The Square:</a:t>
                </a:r>
              </a:p>
              <a:p>
                <a:pPr>
                  <a:buFontTx/>
                  <a:buNone/>
                </a:pPr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If x</a:t>
                </a:r>
                <a:r>
                  <a:rPr lang="en-US" altLang="en-US" sz="3200" baseline="300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2</a:t>
                </a:r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+ bx is a binomial then by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, which is the square of half the coefficient of x, a perfect square trinomial will result. That is,</a:t>
                </a:r>
              </a:p>
              <a:p>
                <a:pPr>
                  <a:buFontTx/>
                  <a:buNone/>
                </a:pPr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x</a:t>
                </a:r>
                <a:r>
                  <a:rPr lang="en-US" altLang="en-US" sz="3200" baseline="300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2</a:t>
                </a:r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+ bx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sz="32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= (x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)</a:t>
                </a:r>
                <a:r>
                  <a:rPr lang="en-US" altLang="en-US" sz="3200" baseline="30000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2</a:t>
                </a:r>
                <a:endParaRPr lang="en-US" sz="3200" dirty="0">
                  <a:solidFill>
                    <a:schemeClr val="accent1">
                      <a:lumMod val="7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4EBA89-295A-493F-B87A-DFECC14E1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2" y="2291024"/>
                <a:ext cx="9743675" cy="3238066"/>
              </a:xfrm>
              <a:prstGeom prst="rect">
                <a:avLst/>
              </a:prstGeom>
              <a:blipFill>
                <a:blip r:embed="rId3"/>
                <a:stretch>
                  <a:fillRect l="-1627" t="-2448" r="-814" b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0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55C7-08DE-4D50-A951-56F3C2F9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41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 Horizontal and Vertical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5BCD9-9B5E-4BB6-9F1B-C730E590D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9125" y="923545"/>
                <a:ext cx="10272889" cy="20135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Example</a:t>
                </a:r>
              </a:p>
              <a:p>
                <a:pPr marL="0" indent="0">
                  <a:buNone/>
                </a:pPr>
                <a:r>
                  <a:rPr lang="en-US" dirty="0"/>
                  <a:t>Suppose we have the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Graph the function using horizontal and vertical shifting.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5BCD9-9B5E-4BB6-9F1B-C730E590D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9125" y="923545"/>
                <a:ext cx="10272889" cy="2013589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FCD48B-99BD-49C9-B694-EB4B84ED22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9125" y="2633439"/>
                <a:ext cx="10416792" cy="35864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u="sng" dirty="0">
                    <a:solidFill>
                      <a:schemeClr val="accent6">
                        <a:lumMod val="50000"/>
                      </a:schemeClr>
                    </a:solidFill>
                  </a:rPr>
                  <a:t>Solution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800" dirty="0"/>
                  <a:t>We must complete the square: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+23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+ 23 -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+16+23−16=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+16+7=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+7</a:t>
                </a:r>
              </a:p>
              <a:p>
                <a:pPr marL="0" indent="0">
                  <a:buNone/>
                </a:pPr>
                <a:r>
                  <a:rPr lang="en-US" sz="2800" dirty="0"/>
                  <a:t>Horizontal shift = 4 to the right; Vertical shift = 7 above. </a:t>
                </a:r>
              </a:p>
              <a:p>
                <a:pPr marL="0" indent="0">
                  <a:buNone/>
                </a:pPr>
                <a:r>
                  <a:rPr lang="en-US" sz="2800" dirty="0"/>
                  <a:t>	see graphs on next page (Figure 7.6)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FCD48B-99BD-49C9-B694-EB4B84ED2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25" y="2633439"/>
                <a:ext cx="10416792" cy="3586491"/>
              </a:xfrm>
              <a:prstGeom prst="rect">
                <a:avLst/>
              </a:prstGeom>
              <a:blipFill>
                <a:blip r:embed="rId3"/>
                <a:stretch>
                  <a:fillRect l="-1230" t="-2041" b="-4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BD47-77DA-4357-89AC-24E5F98C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8365E-55F3-403A-A409-6CF48A64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14" t="29743" r="27390" b="43883"/>
          <a:stretch/>
        </p:blipFill>
        <p:spPr>
          <a:xfrm>
            <a:off x="3336379" y="1718267"/>
            <a:ext cx="6340510" cy="38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458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BD47-77DA-4357-89AC-24E5F98C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Stretching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FD822-2785-40A3-A436-494F60EB2CCC}"/>
              </a:ext>
            </a:extLst>
          </p:cNvPr>
          <p:cNvSpPr txBox="1"/>
          <p:nvPr/>
        </p:nvSpPr>
        <p:spPr>
          <a:xfrm>
            <a:off x="1205802" y="1245996"/>
            <a:ext cx="696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Sketch the graph of Y = zig (x) and y = 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zig(x)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Let’s look at the table of values below and the graph of both functions to the right in Figure 7.7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35899C-9052-4414-B230-DE1410EED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47191"/>
              </p:ext>
            </p:extLst>
          </p:nvPr>
        </p:nvGraphicFramePr>
        <p:xfrm>
          <a:off x="1748415" y="2904901"/>
          <a:ext cx="362902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1838277" imgH="1152636" progId="Excel.Sheet.12">
                  <p:embed/>
                </p:oleObj>
              </mc:Choice>
              <mc:Fallback>
                <p:oleObj name="Worksheet" r:id="rId3" imgW="1838277" imgH="1152636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F41A00-9E49-4289-8DDA-51B5990FC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8415" y="2904901"/>
                        <a:ext cx="3629025" cy="22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A48DB43-B7ED-4FCF-A752-41892676FF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91" t="19194" r="36444" b="45787"/>
          <a:stretch/>
        </p:blipFill>
        <p:spPr>
          <a:xfrm>
            <a:off x="6506634" y="2523201"/>
            <a:ext cx="5473343" cy="3622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B7FB4-45F4-4F97-A2FA-02404DAEA25E}"/>
              </a:ext>
            </a:extLst>
          </p:cNvPr>
          <p:cNvSpPr txBox="1"/>
          <p:nvPr/>
        </p:nvSpPr>
        <p:spPr>
          <a:xfrm>
            <a:off x="1748414" y="5388396"/>
            <a:ext cx="43475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Note: Every value of y in the graph 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y = 3 zig(x) increases by a factor of 3 compared to the graph y = zig (3)</a:t>
            </a:r>
          </a:p>
        </p:txBody>
      </p:sp>
    </p:spTree>
    <p:extLst>
      <p:ext uri="{BB962C8B-B14F-4D97-AF65-F5344CB8AC3E}">
        <p14:creationId xmlns:p14="http://schemas.microsoft.com/office/powerpoint/2010/main" val="2892977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BD47-77DA-4357-89AC-24E5F98C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Shrinking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FD822-2785-40A3-A436-494F60EB2CCC}"/>
                  </a:ext>
                </a:extLst>
              </p:cNvPr>
              <p:cNvSpPr txBox="1"/>
              <p:nvPr/>
            </p:nvSpPr>
            <p:spPr>
              <a:xfrm>
                <a:off x="1467059" y="1038908"/>
                <a:ext cx="6963507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Sketch the graph of Y = zig (x) and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zig(x)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Let’s look at the table of values below and the graph of both functions to the right in Figure 7.8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FD822-2785-40A3-A436-494F60EB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59" y="1038908"/>
                <a:ext cx="6963507" cy="1755352"/>
              </a:xfrm>
              <a:prstGeom prst="rect">
                <a:avLst/>
              </a:prstGeom>
              <a:blipFill>
                <a:blip r:embed="rId3"/>
                <a:stretch>
                  <a:fillRect l="-1401" t="-2778" r="-2189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35899C-9052-4414-B230-DE1410EED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29339"/>
              </p:ext>
            </p:extLst>
          </p:nvPr>
        </p:nvGraphicFramePr>
        <p:xfrm>
          <a:off x="1577592" y="2794260"/>
          <a:ext cx="362902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4" imgW="1838277" imgH="1152636" progId="Excel.Sheet.12">
                  <p:embed/>
                </p:oleObj>
              </mc:Choice>
              <mc:Fallback>
                <p:oleObj name="Worksheet" r:id="rId4" imgW="1838277" imgH="115263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35899C-9052-4414-B230-DE1410EED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7592" y="2794260"/>
                        <a:ext cx="3629025" cy="22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4DD5DBB-F392-43B8-9E10-C1A73A7014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21" t="28718" r="34148" b="33333"/>
          <a:stretch/>
        </p:blipFill>
        <p:spPr>
          <a:xfrm>
            <a:off x="6506634" y="2794260"/>
            <a:ext cx="4873450" cy="3278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E71458-A9C0-4E37-842A-74F8A7238ECB}"/>
                  </a:ext>
                </a:extLst>
              </p:cNvPr>
              <p:cNvSpPr txBox="1"/>
              <p:nvPr/>
            </p:nvSpPr>
            <p:spPr>
              <a:xfrm>
                <a:off x="1577592" y="5257768"/>
                <a:ext cx="4347585" cy="1286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Note: Every value of y in the graph </a:t>
                </a:r>
              </a:p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 zig(x) decreases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compared to y = zig (x)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E71458-A9C0-4E37-842A-74F8A7238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92" y="5257768"/>
                <a:ext cx="4347585" cy="1286378"/>
              </a:xfrm>
              <a:prstGeom prst="rect">
                <a:avLst/>
              </a:prstGeom>
              <a:blipFill>
                <a:blip r:embed="rId7"/>
                <a:stretch>
                  <a:fillRect l="-1543" t="-2358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222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5D2D-23CC-453C-8B17-7637A209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Vertical Stretching and Shrinking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2D0DA-5EA6-41F7-B646-DB4872C3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1" t="45274" r="26730" b="33334"/>
          <a:stretch/>
        </p:blipFill>
        <p:spPr>
          <a:xfrm>
            <a:off x="1216363" y="2230734"/>
            <a:ext cx="10366038" cy="26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5D2D-23CC-453C-8B17-7637A209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Negative Factor Stretching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D701E-AAF4-496D-9B20-7B7319404D7C}"/>
                  </a:ext>
                </a:extLst>
              </p:cNvPr>
              <p:cNvSpPr txBox="1"/>
              <p:nvPr/>
            </p:nvSpPr>
            <p:spPr>
              <a:xfrm>
                <a:off x="1587640" y="1557495"/>
                <a:ext cx="3993016" cy="835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accent1">
                        <a:lumMod val="75000"/>
                      </a:schemeClr>
                    </a:solidFill>
                  </a:rPr>
                  <a:t>Example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=−3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D701E-AAF4-496D-9B20-7B7319404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40" y="1557495"/>
                <a:ext cx="3993016" cy="835100"/>
              </a:xfrm>
              <a:prstGeom prst="rect">
                <a:avLst/>
              </a:prstGeom>
              <a:blipFill>
                <a:blip r:embed="rId3"/>
                <a:stretch>
                  <a:fillRect l="-2290" t="-583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146740-508E-4265-9E50-EEF0A9428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5" t="31648" b="15311"/>
          <a:stretch/>
        </p:blipFill>
        <p:spPr>
          <a:xfrm>
            <a:off x="1461834" y="2804372"/>
            <a:ext cx="10281278" cy="3322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3EE35C-D9A8-4D1C-8662-993D400DC853}"/>
                  </a:ext>
                </a:extLst>
              </p:cNvPr>
              <p:cNvSpPr/>
              <p:nvPr/>
            </p:nvSpPr>
            <p:spPr>
              <a:xfrm>
                <a:off x="5814041" y="3056590"/>
                <a:ext cx="1006045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3EE35C-D9A8-4D1C-8662-993D400DC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41" y="3056590"/>
                <a:ext cx="1006045" cy="372410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402E69-5CD6-4D91-BE61-44E21E74ADA5}"/>
                  </a:ext>
                </a:extLst>
              </p:cNvPr>
              <p:cNvSpPr/>
              <p:nvPr/>
            </p:nvSpPr>
            <p:spPr>
              <a:xfrm>
                <a:off x="7879547" y="5101739"/>
                <a:ext cx="125611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402E69-5CD6-4D91-BE61-44E21E74A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547" y="5101739"/>
                <a:ext cx="1256113" cy="372410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9FDC-B33E-4213-BFDF-841871FD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Stretching and Shrinking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EB406-1BC2-4648-A0A9-B55E035E9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1" t="26373" r="26484" b="51942"/>
          <a:stretch/>
        </p:blipFill>
        <p:spPr>
          <a:xfrm>
            <a:off x="1587640" y="1999621"/>
            <a:ext cx="9851117" cy="25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9FDC-B33E-4213-BFDF-841871FD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947" y="-1222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Horizontal Shrinking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4A1DEE-4B01-4BC0-A3EA-6E556CB61D5B}"/>
                  </a:ext>
                </a:extLst>
              </p:cNvPr>
              <p:cNvSpPr txBox="1"/>
              <p:nvPr/>
            </p:nvSpPr>
            <p:spPr>
              <a:xfrm>
                <a:off x="1309512" y="1313979"/>
                <a:ext cx="4851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𝑐𝑜𝑛𝑠𝑖𝑑𝑒𝑟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4A1DEE-4B01-4BC0-A3EA-6E556CB61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2" y="1313979"/>
                <a:ext cx="48517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1D6-370B-4BC6-B320-15B34C31A45E}"/>
                  </a:ext>
                </a:extLst>
              </p:cNvPr>
              <p:cNvSpPr txBox="1"/>
              <p:nvPr/>
            </p:nvSpPr>
            <p:spPr>
              <a:xfrm>
                <a:off x="6273225" y="1313666"/>
                <a:ext cx="5754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1D6-370B-4BC6-B320-15B34C31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25" y="1313666"/>
                <a:ext cx="57546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B91485-3DC7-4EB6-AD08-BD028C862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16" t="25431" r="2500" b="15897"/>
          <a:stretch/>
        </p:blipFill>
        <p:spPr>
          <a:xfrm>
            <a:off x="1295453" y="2176136"/>
            <a:ext cx="7114232" cy="3403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E6A5E-1BD6-478B-937D-7AD48CE55765}"/>
                  </a:ext>
                </a:extLst>
              </p:cNvPr>
              <p:cNvSpPr/>
              <p:nvPr/>
            </p:nvSpPr>
            <p:spPr>
              <a:xfrm>
                <a:off x="544997" y="3977864"/>
                <a:ext cx="1951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E6A5E-1BD6-478B-937D-7AD48CE55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7" y="3977864"/>
                <a:ext cx="195162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BA3A0-831A-42E0-8BF8-1D0CE4740B9B}"/>
                  </a:ext>
                </a:extLst>
              </p:cNvPr>
              <p:cNvSpPr/>
              <p:nvPr/>
            </p:nvSpPr>
            <p:spPr>
              <a:xfrm>
                <a:off x="4763858" y="2176136"/>
                <a:ext cx="26642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BA3A0-831A-42E0-8BF8-1D0CE4740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58" y="2176136"/>
                <a:ext cx="2664284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66FBBE0-872C-4654-A221-3D5710939A5F}"/>
              </a:ext>
            </a:extLst>
          </p:cNvPr>
          <p:cNvSpPr txBox="1"/>
          <p:nvPr/>
        </p:nvSpPr>
        <p:spPr>
          <a:xfrm>
            <a:off x="8710716" y="2176136"/>
            <a:ext cx="33171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Both functions have two turning points with the exact same y values and both functions pass through the origin. The curve y = f(2x) traces out identical vertical values as f(x), but it does so twice as fast in either direction starting at x = 0.</a:t>
            </a:r>
          </a:p>
        </p:txBody>
      </p:sp>
    </p:spTree>
    <p:extLst>
      <p:ext uri="{BB962C8B-B14F-4D97-AF65-F5344CB8AC3E}">
        <p14:creationId xmlns:p14="http://schemas.microsoft.com/office/powerpoint/2010/main" val="10922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529" y="0"/>
            <a:ext cx="10272889" cy="950975"/>
          </a:xfrm>
        </p:spPr>
        <p:txBody>
          <a:bodyPr>
            <a:normAutofit/>
          </a:bodyPr>
          <a:lstStyle/>
          <a:p>
            <a:r>
              <a:rPr lang="en-US" sz="3600" dirty="0"/>
              <a:t>Building New Functions From 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1A9E3-2AAE-4CD0-BF8B-7F0DBC4DF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0189" y="1539093"/>
            <a:ext cx="10272889" cy="37262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Four Ways to build new functions from old:</a:t>
            </a:r>
          </a:p>
          <a:p>
            <a:pPr marL="512763" indent="-512763">
              <a:buSzPct val="95000"/>
              <a:buFont typeface="+mj-lt"/>
              <a:buAutoNum type="arabicPeriod"/>
            </a:pPr>
            <a:r>
              <a:rPr lang="en-US" sz="3600" dirty="0"/>
              <a:t>By adding or subtracting a constant from the function y</a:t>
            </a:r>
          </a:p>
          <a:p>
            <a:pPr marL="512763" indent="-512763">
              <a:buSzPct val="95000"/>
              <a:buFont typeface="+mj-lt"/>
              <a:buAutoNum type="arabicPeriod"/>
            </a:pPr>
            <a:r>
              <a:rPr lang="en-US" sz="3200" dirty="0"/>
              <a:t>By adding or subtracting a constant from the independent variable x</a:t>
            </a:r>
          </a:p>
          <a:p>
            <a:pPr marL="514350" lvl="1" indent="-514350">
              <a:buSzPct val="95000"/>
              <a:buFont typeface="+mj-lt"/>
              <a:buAutoNum type="arabicPeriod" startAt="3"/>
            </a:pPr>
            <a:r>
              <a:rPr lang="en-US" sz="3200" dirty="0"/>
              <a:t>By multiplying the function y by a constant</a:t>
            </a:r>
          </a:p>
          <a:p>
            <a:pPr marL="514350" lvl="1" indent="-514350">
              <a:buSzPct val="95000"/>
              <a:buFont typeface="+mj-lt"/>
              <a:buAutoNum type="arabicPeriod" startAt="3"/>
            </a:pPr>
            <a:r>
              <a:rPr lang="en-US" sz="3200" dirty="0"/>
              <a:t>By multiplying the independent variable x by a constant.</a:t>
            </a:r>
          </a:p>
          <a:p>
            <a:pPr marL="800100" lvl="1" indent="-342900">
              <a:buSzPct val="95000"/>
              <a:buFont typeface="+mj-lt"/>
              <a:buAutoNum type="arabicPeriod" startAt="3"/>
            </a:pPr>
            <a:endParaRPr lang="en-US" sz="3200" dirty="0"/>
          </a:p>
          <a:p>
            <a:pPr marL="800100" lvl="1" indent="-342900">
              <a:buFont typeface="+mj-lt"/>
              <a:buAutoNum type="arabicPeriod" startAt="3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9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9FDC-B33E-4213-BFDF-841871FD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947" y="-1222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Horizontal 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4A1DEE-4B01-4BC0-A3EA-6E556CB61D5B}"/>
                  </a:ext>
                </a:extLst>
              </p:cNvPr>
              <p:cNvSpPr txBox="1"/>
              <p:nvPr/>
            </p:nvSpPr>
            <p:spPr>
              <a:xfrm>
                <a:off x="1309512" y="1313979"/>
                <a:ext cx="4851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𝑐𝑜𝑛𝑠𝑖𝑑𝑒𝑟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4A1DEE-4B01-4BC0-A3EA-6E556CB61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2" y="1313979"/>
                <a:ext cx="48517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1D6-370B-4BC6-B320-15B34C31A45E}"/>
                  </a:ext>
                </a:extLst>
              </p:cNvPr>
              <p:cNvSpPr txBox="1"/>
              <p:nvPr/>
            </p:nvSpPr>
            <p:spPr>
              <a:xfrm>
                <a:off x="6536391" y="1227990"/>
                <a:ext cx="2653483" cy="611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101D6-370B-4BC6-B320-15B34C31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91" y="1227990"/>
                <a:ext cx="2653483" cy="611321"/>
              </a:xfrm>
              <a:prstGeom prst="rect">
                <a:avLst/>
              </a:prstGeom>
              <a:blipFill>
                <a:blip r:embed="rId4"/>
                <a:stretch>
                  <a:fillRect l="-229" t="-495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FBBE0-872C-4654-A221-3D5710939A5F}"/>
                  </a:ext>
                </a:extLst>
              </p:cNvPr>
              <p:cNvSpPr txBox="1"/>
              <p:nvPr/>
            </p:nvSpPr>
            <p:spPr>
              <a:xfrm>
                <a:off x="8710716" y="2176136"/>
                <a:ext cx="3317161" cy="298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Both functions have two turning points with the exact same y values and both functions pass through the origin. The curve y = 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Palatino Linotype" panose="02040502050505030304" pitchFamily="18" charset="0"/>
                  </a:rPr>
                  <a:t>x) traces out identical vertical values as f(x), but does so half as fast starting at x = 0.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6FBBE0-872C-4654-A221-3D5710939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716" y="2176136"/>
                <a:ext cx="3317161" cy="2989152"/>
              </a:xfrm>
              <a:prstGeom prst="rect">
                <a:avLst/>
              </a:prstGeom>
              <a:blipFill>
                <a:blip r:embed="rId5"/>
                <a:stretch>
                  <a:fillRect l="-2022" t="-1224" r="-294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DC6692-257A-4AA0-B413-8672754320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97" t="22044" r="7115" b="25443"/>
          <a:stretch/>
        </p:blipFill>
        <p:spPr>
          <a:xfrm>
            <a:off x="856293" y="2224465"/>
            <a:ext cx="7545296" cy="360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E6A5E-1BD6-478B-937D-7AD48CE55765}"/>
                  </a:ext>
                </a:extLst>
              </p:cNvPr>
              <p:cNvSpPr/>
              <p:nvPr/>
            </p:nvSpPr>
            <p:spPr>
              <a:xfrm>
                <a:off x="6345726" y="3385267"/>
                <a:ext cx="1951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9E6A5E-1BD6-478B-937D-7AD48CE55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726" y="3385267"/>
                <a:ext cx="195162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BA3A0-831A-42E0-8BF8-1D0CE4740B9B}"/>
                  </a:ext>
                </a:extLst>
              </p:cNvPr>
              <p:cNvSpPr/>
              <p:nvPr/>
            </p:nvSpPr>
            <p:spPr>
              <a:xfrm>
                <a:off x="547166" y="2626789"/>
                <a:ext cx="266428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BA3A0-831A-42E0-8BF8-1D0CE4740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6" y="2626789"/>
                <a:ext cx="2664284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5B209AA-37FF-4900-8E74-AECB4014440B}"/>
              </a:ext>
            </a:extLst>
          </p:cNvPr>
          <p:cNvSpPr txBox="1">
            <a:spLocks/>
          </p:cNvSpPr>
          <p:nvPr/>
        </p:nvSpPr>
        <p:spPr>
          <a:xfrm>
            <a:off x="1430092" y="0"/>
            <a:ext cx="10272889" cy="6400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Summary Horizontal Stretching and Shrinking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02832D-C55A-4E71-916F-A8F157919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6" t="44103" r="27967" b="32600"/>
          <a:stretch/>
        </p:blipFill>
        <p:spPr>
          <a:xfrm>
            <a:off x="1607737" y="1647929"/>
            <a:ext cx="9927010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2458-7A38-493F-9D8F-08EDC9A6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Negative Factor for Horizontal Shrinking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BA69-5D50-49BC-B825-488DEBC87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50000" r="25989" b="28352"/>
          <a:stretch/>
        </p:blipFill>
        <p:spPr>
          <a:xfrm>
            <a:off x="1309512" y="1192086"/>
            <a:ext cx="10511950" cy="2710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893A2-579C-4ED5-8517-FD22ABECB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81" t="25055" r="38104" b="45788"/>
          <a:stretch/>
        </p:blipFill>
        <p:spPr>
          <a:xfrm>
            <a:off x="4384430" y="4168239"/>
            <a:ext cx="4126524" cy="26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E967-B5AE-478E-AB18-ADD43C6A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CA703-517C-4FF4-AA5A-C8901F17B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6" t="50000" r="27390" b="27033"/>
          <a:stretch/>
        </p:blipFill>
        <p:spPr>
          <a:xfrm>
            <a:off x="1547447" y="1198266"/>
            <a:ext cx="9718648" cy="26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52A10-1678-4550-B5AB-F46651074C42}"/>
              </a:ext>
            </a:extLst>
          </p:cNvPr>
          <p:cNvSpPr txBox="1">
            <a:spLocks/>
          </p:cNvSpPr>
          <p:nvPr/>
        </p:nvSpPr>
        <p:spPr>
          <a:xfrm>
            <a:off x="1370190" y="0"/>
            <a:ext cx="10272889" cy="6667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Example of Vertical Shifting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0582A-7DCF-4EFB-8278-EFBB769B7B4A}"/>
              </a:ext>
            </a:extLst>
          </p:cNvPr>
          <p:cNvSpPr txBox="1"/>
          <p:nvPr/>
        </p:nvSpPr>
        <p:spPr>
          <a:xfrm>
            <a:off x="1504440" y="879582"/>
            <a:ext cx="1027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Consider y = f(x) = x</a:t>
            </a:r>
            <a:r>
              <a:rPr lang="en-US" sz="3200" baseline="4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and four related quadratic functions</a:t>
            </a:r>
            <a:endParaRPr lang="en-US" sz="3200" baseline="40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4F5F6-4B43-425A-8F68-16A9C154A97C}"/>
                  </a:ext>
                </a:extLst>
              </p:cNvPr>
              <p:cNvSpPr txBox="1"/>
              <p:nvPr/>
            </p:nvSpPr>
            <p:spPr>
              <a:xfrm>
                <a:off x="1708219" y="1606844"/>
                <a:ext cx="1504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4F5F6-4B43-425A-8F68-16A9C154A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19" y="1606844"/>
                <a:ext cx="1504771" cy="369332"/>
              </a:xfrm>
              <a:prstGeom prst="rect">
                <a:avLst/>
              </a:prstGeom>
              <a:blipFill>
                <a:blip r:embed="rId2"/>
                <a:stretch>
                  <a:fillRect l="-4453" t="-1667" r="-44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1B9269-3542-4130-8DD1-26AB8E2E6237}"/>
                  </a:ext>
                </a:extLst>
              </p:cNvPr>
              <p:cNvSpPr txBox="1"/>
              <p:nvPr/>
            </p:nvSpPr>
            <p:spPr>
              <a:xfrm>
                <a:off x="1708219" y="2118663"/>
                <a:ext cx="1504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1B9269-3542-4130-8DD1-26AB8E2E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19" y="2118663"/>
                <a:ext cx="1504771" cy="369332"/>
              </a:xfrm>
              <a:prstGeom prst="rect">
                <a:avLst/>
              </a:prstGeom>
              <a:blipFill>
                <a:blip r:embed="rId3"/>
                <a:stretch>
                  <a:fillRect l="-4453" t="-1667" r="-44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D76E51-8BD7-4831-9B0D-40B95CE9D4BB}"/>
                  </a:ext>
                </a:extLst>
              </p:cNvPr>
              <p:cNvSpPr txBox="1"/>
              <p:nvPr/>
            </p:nvSpPr>
            <p:spPr>
              <a:xfrm>
                <a:off x="3659273" y="1606844"/>
                <a:ext cx="1504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D76E51-8BD7-4831-9B0D-40B95CE9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3" y="1606844"/>
                <a:ext cx="1504771" cy="369332"/>
              </a:xfrm>
              <a:prstGeom prst="rect">
                <a:avLst/>
              </a:prstGeom>
              <a:blipFill>
                <a:blip r:embed="rId4"/>
                <a:stretch>
                  <a:fillRect l="-4453" t="-1667" r="-44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D2EDDF-350C-4388-9404-5D1FB0CA242B}"/>
                  </a:ext>
                </a:extLst>
              </p:cNvPr>
              <p:cNvSpPr txBox="1"/>
              <p:nvPr/>
            </p:nvSpPr>
            <p:spPr>
              <a:xfrm>
                <a:off x="3659274" y="2118663"/>
                <a:ext cx="1504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D2EDDF-350C-4388-9404-5D1FB0CA2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4" y="2118663"/>
                <a:ext cx="1504771" cy="369332"/>
              </a:xfrm>
              <a:prstGeom prst="rect">
                <a:avLst/>
              </a:prstGeom>
              <a:blipFill>
                <a:blip r:embed="rId5"/>
                <a:stretch>
                  <a:fillRect l="-4453" t="-1667" r="-48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2230F9-9288-4D28-81CB-A19D4F81AFC0}"/>
              </a:ext>
            </a:extLst>
          </p:cNvPr>
          <p:cNvSpPr txBox="1"/>
          <p:nvPr/>
        </p:nvSpPr>
        <p:spPr>
          <a:xfrm>
            <a:off x="5797898" y="1606844"/>
            <a:ext cx="544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Look at the graphs of all these functions in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figure 7.1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6FBC3-63D8-4929-9223-89FA2F4B2B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36" t="30476" r="39671" b="43150"/>
          <a:stretch/>
        </p:blipFill>
        <p:spPr>
          <a:xfrm>
            <a:off x="3547066" y="2763296"/>
            <a:ext cx="5446207" cy="3741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560168-BC87-46B2-9BE4-EA38665C3BBF}"/>
                  </a:ext>
                </a:extLst>
              </p:cNvPr>
              <p:cNvSpPr txBox="1"/>
              <p:nvPr/>
            </p:nvSpPr>
            <p:spPr>
              <a:xfrm>
                <a:off x="9304773" y="3081332"/>
                <a:ext cx="272310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The original parabola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 has been shifted up/down depending on what constant was added or subtracted to it.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560168-BC87-46B2-9BE4-EA38665C3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773" y="3081332"/>
                <a:ext cx="2723103" cy="2677656"/>
              </a:xfrm>
              <a:prstGeom prst="rect">
                <a:avLst/>
              </a:prstGeom>
              <a:blipFill>
                <a:blip r:embed="rId7"/>
                <a:stretch>
                  <a:fillRect l="-3356" t="-1818" r="-3356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52A10-1678-4550-B5AB-F46651074C42}"/>
              </a:ext>
            </a:extLst>
          </p:cNvPr>
          <p:cNvSpPr txBox="1">
            <a:spLocks/>
          </p:cNvSpPr>
          <p:nvPr/>
        </p:nvSpPr>
        <p:spPr>
          <a:xfrm>
            <a:off x="1370190" y="0"/>
            <a:ext cx="10272889" cy="6667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Vertical Shifting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7486F-9500-4C7C-AB49-D7E63137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9" t="44249" r="34313" b="46029"/>
          <a:stretch/>
        </p:blipFill>
        <p:spPr>
          <a:xfrm>
            <a:off x="2522136" y="1607736"/>
            <a:ext cx="7814226" cy="1336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D10A40-BC64-4F75-B70D-13A34B94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9" t="52930" r="34313" b="29964"/>
          <a:stretch/>
        </p:blipFill>
        <p:spPr>
          <a:xfrm>
            <a:off x="2522136" y="2873827"/>
            <a:ext cx="7814226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the Zigzag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870F6-C605-4862-815E-4822629E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245192"/>
            <a:ext cx="10272889" cy="9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function f(x) = zig (x) is shown below in figure 7.2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5D84F-EBA7-4152-8830-E54CD33B5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56" t="20513" r="36786" b="44323"/>
          <a:stretch/>
        </p:blipFill>
        <p:spPr>
          <a:xfrm>
            <a:off x="1446962" y="2765205"/>
            <a:ext cx="4426405" cy="29925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F41A00-9E49-4289-8DDA-51B5990FC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653442"/>
              </p:ext>
            </p:extLst>
          </p:nvPr>
        </p:nvGraphicFramePr>
        <p:xfrm>
          <a:off x="7692273" y="3123485"/>
          <a:ext cx="2426415" cy="227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5" imgW="1228560" imgH="1152636" progId="Excel.Sheet.12">
                  <p:embed/>
                </p:oleObj>
              </mc:Choice>
              <mc:Fallback>
                <p:oleObj name="Worksheet" r:id="rId5" imgW="1228560" imgH="11526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2273" y="3123485"/>
                        <a:ext cx="2426415" cy="2275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40905B-827C-45EC-B104-68F5CB668550}"/>
              </a:ext>
            </a:extLst>
          </p:cNvPr>
          <p:cNvSpPr txBox="1"/>
          <p:nvPr/>
        </p:nvSpPr>
        <p:spPr>
          <a:xfrm>
            <a:off x="7506119" y="2661528"/>
            <a:ext cx="284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of values of the graph</a:t>
            </a:r>
          </a:p>
        </p:txBody>
      </p:sp>
    </p:spTree>
    <p:extLst>
      <p:ext uri="{BB962C8B-B14F-4D97-AF65-F5344CB8AC3E}">
        <p14:creationId xmlns:p14="http://schemas.microsoft.com/office/powerpoint/2010/main" val="32333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the Zigzag Function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870F6-C605-4862-815E-4822629E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245192"/>
            <a:ext cx="10272889" cy="9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examine y= zig (x) + 2 shown below in figure 7.3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F41A00-9E49-4289-8DDA-51B5990FC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76200"/>
              </p:ext>
            </p:extLst>
          </p:nvPr>
        </p:nvGraphicFramePr>
        <p:xfrm>
          <a:off x="7562849" y="2911590"/>
          <a:ext cx="362902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1838277" imgH="1152636" progId="Excel.Sheet.12">
                  <p:embed/>
                </p:oleObj>
              </mc:Choice>
              <mc:Fallback>
                <p:oleObj name="Worksheet" r:id="rId4" imgW="1838277" imgH="1152636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F41A00-9E49-4289-8DDA-51B5990FC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2849" y="2911590"/>
                        <a:ext cx="3629025" cy="22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40905B-827C-45EC-B104-68F5CB668550}"/>
              </a:ext>
            </a:extLst>
          </p:cNvPr>
          <p:cNvSpPr txBox="1"/>
          <p:nvPr/>
        </p:nvSpPr>
        <p:spPr>
          <a:xfrm>
            <a:off x="7562849" y="2203704"/>
            <a:ext cx="388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values of y have increased by 2 in the new function y = zig(x)+2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0250-E88A-495D-89F1-88D22B83E2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63" t="53920" r="36907" b="11209"/>
          <a:stretch/>
        </p:blipFill>
        <p:spPr>
          <a:xfrm>
            <a:off x="1498225" y="2390223"/>
            <a:ext cx="5179040" cy="35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62" y="157785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Impact on f(x) when Adding/Subtracting a Constant to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4870F6-C605-4862-815E-4822629E5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45192"/>
                <a:ext cx="10272889" cy="9585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Consider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𝑓𝑢𝑛𝑐𝑡𝑖𝑜𝑛𝑠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𝑙𝑖𝑠𝑡𝑒𝑑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𝑏𝑒𝑙𝑜𝑤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4870F6-C605-4862-815E-4822629E5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45192"/>
                <a:ext cx="10272889" cy="958512"/>
              </a:xfrm>
              <a:blipFill>
                <a:blip r:embed="rId3"/>
                <a:stretch>
                  <a:fillRect l="-154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3511EE-F22A-4CBF-8235-D18CE9C444C1}"/>
                  </a:ext>
                </a:extLst>
              </p:cNvPr>
              <p:cNvSpPr txBox="1"/>
              <p:nvPr/>
            </p:nvSpPr>
            <p:spPr>
              <a:xfrm>
                <a:off x="1446962" y="2203704"/>
                <a:ext cx="1753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3511EE-F22A-4CBF-8235-D18CE9C44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62" y="2203704"/>
                <a:ext cx="1753749" cy="369332"/>
              </a:xfrm>
              <a:prstGeom prst="rect">
                <a:avLst/>
              </a:prstGeom>
              <a:blipFill>
                <a:blip r:embed="rId4"/>
                <a:stretch>
                  <a:fillRect l="-3819" t="-1667" r="-104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564DA4-B5ED-4D29-82E0-1F6CE01AC34C}"/>
                  </a:ext>
                </a:extLst>
              </p:cNvPr>
              <p:cNvSpPr txBox="1"/>
              <p:nvPr/>
            </p:nvSpPr>
            <p:spPr>
              <a:xfrm>
                <a:off x="3338161" y="2203704"/>
                <a:ext cx="1753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564DA4-B5ED-4D29-82E0-1F6CE01A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61" y="2203704"/>
                <a:ext cx="1753749" cy="369332"/>
              </a:xfrm>
              <a:prstGeom prst="rect">
                <a:avLst/>
              </a:prstGeom>
              <a:blipFill>
                <a:blip r:embed="rId5"/>
                <a:stretch>
                  <a:fillRect l="-3833" t="-1667" r="-139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968DD-11E2-4D56-959D-076E60895559}"/>
                  </a:ext>
                </a:extLst>
              </p:cNvPr>
              <p:cNvSpPr txBox="1"/>
              <p:nvPr/>
            </p:nvSpPr>
            <p:spPr>
              <a:xfrm>
                <a:off x="1446962" y="2707796"/>
                <a:ext cx="1753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3968DD-11E2-4D56-959D-076E6089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62" y="2707796"/>
                <a:ext cx="1753749" cy="369332"/>
              </a:xfrm>
              <a:prstGeom prst="rect">
                <a:avLst/>
              </a:prstGeom>
              <a:blipFill>
                <a:blip r:embed="rId6"/>
                <a:stretch>
                  <a:fillRect l="-3819" r="-104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E55D6A8-E135-4EA7-826F-7576B085890A}"/>
              </a:ext>
            </a:extLst>
          </p:cNvPr>
          <p:cNvSpPr txBox="1"/>
          <p:nvPr/>
        </p:nvSpPr>
        <p:spPr>
          <a:xfrm>
            <a:off x="5727559" y="2203704"/>
            <a:ext cx="501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What is the effect of the constant in each of these functions? (see figure 7.4)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B174A-A356-44F5-BA86-DDF2F4690C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74" t="32133" r="34395" b="30403"/>
          <a:stretch/>
        </p:blipFill>
        <p:spPr>
          <a:xfrm>
            <a:off x="3652187" y="3289278"/>
            <a:ext cx="4887626" cy="32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3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62" y="157785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 of Horizontal Shift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0C678-2AA1-42DB-A41A-3DE7E943E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4" t="60952" r="25412" b="25520"/>
          <a:stretch/>
        </p:blipFill>
        <p:spPr>
          <a:xfrm>
            <a:off x="1939331" y="1208314"/>
            <a:ext cx="9342740" cy="1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EB792-55DE-4225-A44F-443ED84A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62" y="157785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Horizontal Shift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6CEEBD-314E-4B02-9CCE-52E671D0C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4" t="73938" r="25412" b="18535"/>
          <a:stretch/>
        </p:blipFill>
        <p:spPr>
          <a:xfrm>
            <a:off x="2076036" y="1004836"/>
            <a:ext cx="9342740" cy="814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854EA-FB99-4768-A9A6-1D250036FF68}"/>
              </a:ext>
            </a:extLst>
          </p:cNvPr>
          <p:cNvSpPr txBox="1"/>
          <p:nvPr/>
        </p:nvSpPr>
        <p:spPr>
          <a:xfrm>
            <a:off x="1225899" y="2240782"/>
            <a:ext cx="721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See Figure 7.5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C5D20-CF7D-4FE2-90B2-3758367E6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6" t="27840" r="26154" b="36410"/>
          <a:stretch/>
        </p:blipFill>
        <p:spPr>
          <a:xfrm>
            <a:off x="3516921" y="3071779"/>
            <a:ext cx="5817997" cy="245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38A76-3517-47D0-B1BC-73C7F6D81E20}"/>
              </a:ext>
            </a:extLst>
          </p:cNvPr>
          <p:cNvSpPr txBox="1"/>
          <p:nvPr/>
        </p:nvSpPr>
        <p:spPr>
          <a:xfrm>
            <a:off x="726709" y="3182778"/>
            <a:ext cx="2800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graph y = zig(x + 2) is simply shifted 2 units to the left of y = zig( x ). (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Notice for y = zig(x + 2) we start the graph at x = -2 and end the graph at x = 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4C567-1DC7-46B2-A7D8-08148EA9CD21}"/>
              </a:ext>
            </a:extLst>
          </p:cNvPr>
          <p:cNvSpPr txBox="1"/>
          <p:nvPr/>
        </p:nvSpPr>
        <p:spPr>
          <a:xfrm>
            <a:off x="9391740" y="3174293"/>
            <a:ext cx="2800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graph y = zig(x - 2) is simply shifted 2 units to the right of y = zig( x ). (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Notice for y = zig(x - 2) we start the graph at x = 2 and end the graph at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x = 10)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26731</TotalTime>
  <Words>1114</Words>
  <Application>Microsoft Office PowerPoint</Application>
  <PresentationFormat>Widescreen</PresentationFormat>
  <Paragraphs>105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Palatino Linotype</vt:lpstr>
      <vt:lpstr>Mike</vt:lpstr>
      <vt:lpstr>Worksheet</vt:lpstr>
      <vt:lpstr> Shifting and Scaling Graphs of Functions</vt:lpstr>
      <vt:lpstr>Building New Functions From Old</vt:lpstr>
      <vt:lpstr>PowerPoint Presentation</vt:lpstr>
      <vt:lpstr>PowerPoint Presentation</vt:lpstr>
      <vt:lpstr>Example the Zigzag Function</vt:lpstr>
      <vt:lpstr>Example the Zigzag Function Continued</vt:lpstr>
      <vt:lpstr>Example Impact on f(x) when Adding/Subtracting a Constant to X</vt:lpstr>
      <vt:lpstr>Definition of Horizontal Shift</vt:lpstr>
      <vt:lpstr>Example of Horizontal Shift</vt:lpstr>
      <vt:lpstr>Summary of Horizontal and Vertical Shifting</vt:lpstr>
      <vt:lpstr>Completing the Square</vt:lpstr>
      <vt:lpstr>Combined Horizontal and Vertical Shift</vt:lpstr>
      <vt:lpstr>Example Continued</vt:lpstr>
      <vt:lpstr>Vertical Stretching</vt:lpstr>
      <vt:lpstr>Vertical Shrinking</vt:lpstr>
      <vt:lpstr>Summary Vertical Stretching and Shrinking</vt:lpstr>
      <vt:lpstr>Negative Factor Stretching Example</vt:lpstr>
      <vt:lpstr>Vertical Stretching and Shrinking Summary</vt:lpstr>
      <vt:lpstr>Horizontal Shrinking</vt:lpstr>
      <vt:lpstr>Horizontal Stretching</vt:lpstr>
      <vt:lpstr>PowerPoint Presentation</vt:lpstr>
      <vt:lpstr>Negative Factor for Horizontal Shrinking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243</cp:revision>
  <dcterms:created xsi:type="dcterms:W3CDTF">2019-06-12T21:35:10Z</dcterms:created>
  <dcterms:modified xsi:type="dcterms:W3CDTF">2019-12-15T18:39:37Z</dcterms:modified>
</cp:coreProperties>
</file>