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sldIdLst>
    <p:sldId id="256" r:id="rId3"/>
    <p:sldId id="257" r:id="rId4"/>
    <p:sldId id="258" r:id="rId5"/>
    <p:sldId id="260" r:id="rId6"/>
    <p:sldId id="259" r:id="rId7"/>
    <p:sldId id="261" r:id="rId8"/>
    <p:sldId id="263" r:id="rId9"/>
    <p:sldId id="262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709"/>
  </p:normalViewPr>
  <p:slideViewPr>
    <p:cSldViewPr snapToGrid="0" snapToObjects="1">
      <p:cViewPr varScale="1">
        <p:scale>
          <a:sx n="110" d="100"/>
          <a:sy n="110" d="100"/>
        </p:scale>
        <p:origin x="5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ena.tzenova\Google%20Drive\CSI\Documents\fall19\Lesson%202.4%20-%20cricket%20chirps%20graph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Rate</a:t>
            </a:r>
            <a:r>
              <a:rPr lang="en-US" baseline="0" dirty="0"/>
              <a:t> of chirps versus temperature</a:t>
            </a:r>
            <a:endParaRPr lang="en-US" dirty="0"/>
          </a:p>
        </c:rich>
      </c:tx>
      <c:layout>
        <c:manualLayout>
          <c:xMode val="edge"/>
          <c:yMode val="edge"/>
          <c:x val="6.9172231296866032E-2"/>
          <c:y val="4.16667237067083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0183624784596495E-2"/>
          <c:y val="9.7523563678423311E-2"/>
          <c:w val="0.93401104365016041"/>
          <c:h val="0.83708709571306805"/>
        </c:manualLayout>
      </c:layout>
      <c:scatterChart>
        <c:scatterStyle val="lineMarker"/>
        <c:varyColors val="0"/>
        <c:ser>
          <c:idx val="0"/>
          <c:order val="0"/>
          <c:tx>
            <c:v>T</c:v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layout>
                <c:manualLayout>
                  <c:x val="6.4667104111986007E-2"/>
                  <c:y val="-0.16388342082239721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Sheet1!$A$1:$A$7</c:f>
              <c:numCache>
                <c:formatCode>General</c:formatCode>
                <c:ptCount val="7"/>
                <c:pt idx="0">
                  <c:v>50</c:v>
                </c:pt>
                <c:pt idx="1">
                  <c:v>55</c:v>
                </c:pt>
                <c:pt idx="2">
                  <c:v>60</c:v>
                </c:pt>
                <c:pt idx="3">
                  <c:v>65</c:v>
                </c:pt>
                <c:pt idx="4">
                  <c:v>70</c:v>
                </c:pt>
                <c:pt idx="5">
                  <c:v>75</c:v>
                </c:pt>
                <c:pt idx="6">
                  <c:v>80</c:v>
                </c:pt>
              </c:numCache>
            </c:numRef>
          </c:xVal>
          <c:yVal>
            <c:numRef>
              <c:f>Sheet1!$B$1:$B$7</c:f>
              <c:numCache>
                <c:formatCode>General</c:formatCode>
                <c:ptCount val="7"/>
                <c:pt idx="0">
                  <c:v>40</c:v>
                </c:pt>
                <c:pt idx="1">
                  <c:v>60</c:v>
                </c:pt>
                <c:pt idx="2">
                  <c:v>80</c:v>
                </c:pt>
                <c:pt idx="3">
                  <c:v>100</c:v>
                </c:pt>
                <c:pt idx="4">
                  <c:v>120</c:v>
                </c:pt>
                <c:pt idx="5">
                  <c:v>140</c:v>
                </c:pt>
                <c:pt idx="6">
                  <c:v>160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ADC-4A2A-9978-BF1C1A1F4C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6023488"/>
        <c:axId val="356023816"/>
      </c:scatterChart>
      <c:valAx>
        <c:axId val="356023488"/>
        <c:scaling>
          <c:orientation val="minMax"/>
          <c:min val="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6023816"/>
        <c:crosses val="autoZero"/>
        <c:crossBetween val="midCat"/>
      </c:valAx>
      <c:valAx>
        <c:axId val="356023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6023488"/>
        <c:crosses val="autoZero"/>
        <c:crossBetween val="midCat"/>
      </c:valAx>
      <c:spPr>
        <a:noFill/>
        <a:ln>
          <a:solidFill>
            <a:schemeClr val="tx1"/>
          </a:solidFill>
          <a:prstDash val="solid"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70933" y="1"/>
            <a:ext cx="5037667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9565" y="914401"/>
            <a:ext cx="9262836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98985" y="4402667"/>
            <a:ext cx="7683417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6248401"/>
            <a:ext cx="15240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319AEE-32D0-44C0-BCCD-94F1134208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Freeform 12"/>
          <p:cNvSpPr/>
          <p:nvPr/>
        </p:nvSpPr>
        <p:spPr bwMode="auto">
          <a:xfrm>
            <a:off x="270933" y="3771900"/>
            <a:ext cx="48260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747185" y="3867150"/>
            <a:ext cx="82551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4026893503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70933" y="1"/>
            <a:ext cx="5037667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9565" y="914401"/>
            <a:ext cx="9262836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98985" y="4402667"/>
            <a:ext cx="7683417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6248401"/>
            <a:ext cx="1524000" cy="365125"/>
          </a:xfrm>
        </p:spPr>
        <p:txBody>
          <a:bodyPr/>
          <a:lstStyle/>
          <a:p>
            <a:fld id="{F0D51BAF-0EB9-6F4B-938A-2B807B80645D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70933" y="3771900"/>
            <a:ext cx="48260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747185" y="3867150"/>
            <a:ext cx="82551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86929118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9512" y="242317"/>
            <a:ext cx="10272889" cy="640079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9512" y="1563624"/>
            <a:ext cx="10272889" cy="3332816"/>
          </a:xfrm>
        </p:spPr>
        <p:txBody>
          <a:bodyPr anchor="ctr"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31"/>
          <p:cNvSpPr>
            <a:spLocks noChangeArrowheads="1"/>
          </p:cNvSpPr>
          <p:nvPr/>
        </p:nvSpPr>
        <p:spPr bwMode="auto">
          <a:xfrm>
            <a:off x="11074400" y="6477000"/>
            <a:ext cx="812800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dirty="0">
                <a:solidFill>
                  <a:schemeClr val="accent1">
                    <a:lumMod val="75000"/>
                  </a:schemeClr>
                </a:solidFill>
              </a:rPr>
              <a:t>p. </a:t>
            </a:r>
            <a:fld id="{09037DC0-086B-4903-AE09-DACB552AC4D6}" type="slidenum">
              <a:rPr lang="en-US" altLang="en-US" sz="1200" b="0" smtClean="0">
                <a:solidFill>
                  <a:schemeClr val="accent1">
                    <a:lumMod val="75000"/>
                  </a:schemeClr>
                </a:solidFill>
              </a:rPr>
              <a:pPr/>
              <a:t>‹#›</a:t>
            </a:fld>
            <a:endParaRPr lang="en-US" altLang="en-US" sz="1200" b="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349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9328" y="2666999"/>
            <a:ext cx="8933073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9331" y="5027070"/>
            <a:ext cx="8933069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31090" y="6116071"/>
            <a:ext cx="551311" cy="365125"/>
          </a:xfrm>
        </p:spPr>
        <p:txBody>
          <a:bodyPr/>
          <a:lstStyle/>
          <a:p>
            <a:fld id="{F0D51BAF-0EB9-6F4B-938A-2B807B806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96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9512" y="685802"/>
            <a:ext cx="10272889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09511" y="2667000"/>
            <a:ext cx="4986528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95872" y="2667000"/>
            <a:ext cx="4986528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31"/>
          <p:cNvSpPr>
            <a:spLocks noChangeArrowheads="1"/>
          </p:cNvSpPr>
          <p:nvPr/>
        </p:nvSpPr>
        <p:spPr bwMode="auto">
          <a:xfrm>
            <a:off x="11074400" y="6477000"/>
            <a:ext cx="812800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dirty="0">
                <a:solidFill>
                  <a:schemeClr val="accent1">
                    <a:lumMod val="75000"/>
                  </a:schemeClr>
                </a:solidFill>
              </a:rPr>
              <a:t>p. </a:t>
            </a:r>
            <a:fld id="{09037DC0-086B-4903-AE09-DACB552AC4D6}" type="slidenum">
              <a:rPr lang="en-US" altLang="en-US" sz="1200" b="0" smtClean="0">
                <a:solidFill>
                  <a:schemeClr val="accent1">
                    <a:lumMod val="75000"/>
                  </a:schemeClr>
                </a:solidFill>
              </a:rPr>
              <a:pPr/>
              <a:t>‹#›</a:t>
            </a:fld>
            <a:endParaRPr lang="en-US" altLang="en-US" sz="1200" b="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417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642" y="1408176"/>
            <a:ext cx="46083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697" y="2091753"/>
            <a:ext cx="4896331" cy="2665259"/>
          </a:xfrm>
        </p:spPr>
        <p:txBody>
          <a:bodyPr anchor="t">
            <a:normAutofit/>
          </a:bodyPr>
          <a:lstStyle>
            <a:lvl1pPr>
              <a:defRPr sz="1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16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14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2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2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2280" y="1416643"/>
            <a:ext cx="462374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9688" y="2091753"/>
            <a:ext cx="4896331" cy="2665259"/>
          </a:xfrm>
        </p:spPr>
        <p:txBody>
          <a:bodyPr anchor="t">
            <a:normAutofit/>
          </a:bodyPr>
          <a:lstStyle>
            <a:lvl1pPr>
              <a:defRPr sz="1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16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14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2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2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31"/>
          <p:cNvSpPr>
            <a:spLocks noChangeArrowheads="1"/>
          </p:cNvSpPr>
          <p:nvPr/>
        </p:nvSpPr>
        <p:spPr bwMode="auto">
          <a:xfrm>
            <a:off x="11074400" y="6477000"/>
            <a:ext cx="812800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 dirty="0">
                <a:solidFill>
                  <a:schemeClr val="accent1">
                    <a:lumMod val="75000"/>
                  </a:schemeClr>
                </a:solidFill>
              </a:rPr>
              <a:t>p. </a:t>
            </a:r>
            <a:fld id="{09037DC0-086B-4903-AE09-DACB552AC4D6}" type="slidenum">
              <a:rPr lang="en-US" altLang="en-US" sz="1200" b="0" smtClean="0">
                <a:solidFill>
                  <a:schemeClr val="accent1">
                    <a:lumMod val="75000"/>
                  </a:schemeClr>
                </a:solidFill>
              </a:rPr>
              <a:pPr/>
              <a:t>‹#›</a:t>
            </a:fld>
            <a:endParaRPr lang="en-US" altLang="en-US" sz="1200" b="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335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1BAF-0EB9-6F4B-938A-2B807B806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68559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1BAF-0EB9-6F4B-938A-2B807B806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211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" y="1"/>
            <a:ext cx="2842684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0190" y="86869"/>
            <a:ext cx="10272889" cy="95097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15833" y="1671256"/>
            <a:ext cx="10272888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31090" y="6116071"/>
            <a:ext cx="5513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319AEE-32D0-44C0-BCCD-94F113420805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5588000" y="3108325"/>
            <a:ext cx="65193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2426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accent6">
              <a:lumMod val="50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accent6">
              <a:lumMod val="50000"/>
            </a:schemeClr>
          </a:solidFill>
          <a:effectLst/>
          <a:latin typeface="Calibri" panose="020F0502020204030204" pitchFamily="34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accent6">
              <a:lumMod val="50000"/>
            </a:schemeClr>
          </a:solidFill>
          <a:effectLst/>
          <a:latin typeface="Calibri" panose="020F0502020204030204" pitchFamily="34" charset="0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accent6">
              <a:lumMod val="50000"/>
            </a:schemeClr>
          </a:solidFill>
          <a:effectLst/>
          <a:latin typeface="Calibri" panose="020F0502020204030204" pitchFamily="34" charset="0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accent6">
              <a:lumMod val="50000"/>
            </a:schemeClr>
          </a:solidFill>
          <a:effectLst/>
          <a:latin typeface="Calibri" panose="020F0502020204030204" pitchFamily="34" charset="0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accent6">
              <a:lumMod val="50000"/>
            </a:schemeClr>
          </a:solidFill>
          <a:effectLst/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" y="1"/>
            <a:ext cx="2842684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0190" y="86869"/>
            <a:ext cx="10272889" cy="95097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15833" y="1671256"/>
            <a:ext cx="10272888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31090" y="6116071"/>
            <a:ext cx="5513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0D51BAF-0EB9-6F4B-938A-2B807B80645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5588000" y="3108325"/>
            <a:ext cx="65193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539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accent6">
              <a:lumMod val="50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accent6">
              <a:lumMod val="50000"/>
            </a:schemeClr>
          </a:solidFill>
          <a:effectLst/>
          <a:latin typeface="Calibri" panose="020F0502020204030204" pitchFamily="34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accent6">
              <a:lumMod val="50000"/>
            </a:schemeClr>
          </a:solidFill>
          <a:effectLst/>
          <a:latin typeface="Calibri" panose="020F0502020204030204" pitchFamily="34" charset="0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accent6">
              <a:lumMod val="50000"/>
            </a:schemeClr>
          </a:solidFill>
          <a:effectLst/>
          <a:latin typeface="Calibri" panose="020F0502020204030204" pitchFamily="34" charset="0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accent6">
              <a:lumMod val="50000"/>
            </a:schemeClr>
          </a:solidFill>
          <a:effectLst/>
          <a:latin typeface="Calibri" panose="020F0502020204030204" pitchFamily="34" charset="0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accent6">
              <a:lumMod val="50000"/>
            </a:schemeClr>
          </a:solidFill>
          <a:effectLst/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5.tif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4.xml"/><Relationship Id="rId5" Type="http://schemas.openxmlformats.org/officeDocument/2006/relationships/image" Target="../media/image5.tiff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596BA-9D0B-F841-81EF-B2EE5BCCF0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2.4 Mathematical Models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3F66DE-BFCF-7140-9839-9F796B9533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/>
              <a:t>All slides in this presentations are based on the book  Functions, Data and Models, S.P. Gordon and F. S Gordon</a:t>
            </a:r>
            <a:br>
              <a:rPr lang="en-US" i="1" dirty="0"/>
            </a:br>
            <a:r>
              <a:rPr lang="en-US" i="1" dirty="0"/>
              <a:t>ISBN 978-0-88385-767-0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028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903ADE-D732-484B-9B59-F98802D15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512" y="11539"/>
            <a:ext cx="10272889" cy="64007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Parameters and Mathematical Models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ED656FEF-E3B8-984E-998F-142DB2BFBD3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09512" y="971876"/>
                <a:ext cx="10272889" cy="494167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An object dropped from the 180 – foot - tall tower of Pisa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=180−16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An object dropped from the 555 – foot - high Washington monument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=555−16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An object dropped from the 1821 – foot - high CN tower in Toronto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=1821−16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Note: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−16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in general,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is the initial height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is NOT a variable; it is called a </a:t>
                </a:r>
                <a:r>
                  <a:rPr lang="en-US" dirty="0">
                    <a:solidFill>
                      <a:schemeClr val="accent1">
                        <a:lumMod val="75000"/>
                      </a:schemeClr>
                    </a:solidFill>
                  </a:rPr>
                  <a:t>parameter of the model</a:t>
                </a:r>
                <a:endParaRPr lang="en-US" dirty="0"/>
              </a:p>
            </p:txBody>
          </p:sp>
        </mc:Choice>
        <mc:Fallback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ED656FEF-E3B8-984E-998F-142DB2BFBD3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9512" y="971876"/>
                <a:ext cx="10272889" cy="4941679"/>
              </a:xfrm>
              <a:blipFill>
                <a:blip r:embed="rId3"/>
                <a:stretch>
                  <a:fillRect l="-9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16493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2E0B5-0E81-6943-BC79-C81B89C1E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Example 2 - Parameters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AE7377-3550-F948-A53B-77D4E5F4D7C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09512" y="1877133"/>
                <a:ext cx="10272889" cy="3332816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dirty="0">
                    <a:latin typeface="+mn-lt"/>
                  </a:rPr>
                  <a:t>Drive steadily at 60 miles per hour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+mn-lt"/>
                        </a:rPr>
                        <m:t>𝐷</m:t>
                      </m:r>
                      <m:r>
                        <a:rPr lang="en-US" b="0" i="1" smtClean="0">
                          <a:latin typeface="+mn-lt"/>
                        </a:rPr>
                        <m:t>=60</m:t>
                      </m:r>
                      <m:r>
                        <a:rPr lang="en-US" b="0" i="1" smtClean="0">
                          <a:latin typeface="+mn-lt"/>
                        </a:rPr>
                        <m:t>𝑡</m:t>
                      </m:r>
                    </m:oMath>
                  </m:oMathPara>
                </a14:m>
                <a:endParaRPr lang="en-US" dirty="0">
                  <a:latin typeface="+mn-lt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+mn-lt"/>
                  </a:rPr>
                  <a:t>Drive steadily at 75 miles per hour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+mn-lt"/>
                        </a:rPr>
                        <m:t>𝐷</m:t>
                      </m:r>
                      <m:r>
                        <a:rPr lang="en-US" b="0" i="1" smtClean="0">
                          <a:latin typeface="+mn-lt"/>
                        </a:rPr>
                        <m:t>=75</m:t>
                      </m:r>
                      <m:r>
                        <a:rPr lang="en-US" b="0" i="1" smtClean="0">
                          <a:latin typeface="+mn-lt"/>
                        </a:rPr>
                        <m:t>𝑡</m:t>
                      </m:r>
                    </m:oMath>
                  </m:oMathPara>
                </a14:m>
                <a:endParaRPr lang="en-US" dirty="0">
                  <a:latin typeface="+mn-lt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+mn-lt"/>
                  </a:rPr>
                  <a:t>Drive steadily at 50 miles per hour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+mn-lt"/>
                        </a:rPr>
                        <m:t>𝐷</m:t>
                      </m:r>
                      <m:r>
                        <a:rPr lang="en-US" b="0" i="1" smtClean="0">
                          <a:latin typeface="+mn-lt"/>
                        </a:rPr>
                        <m:t>=50</m:t>
                      </m:r>
                      <m:r>
                        <a:rPr lang="en-US" b="0" i="1" smtClean="0">
                          <a:latin typeface="+mn-lt"/>
                        </a:rPr>
                        <m:t>𝑡</m:t>
                      </m:r>
                    </m:oMath>
                  </m:oMathPara>
                </a14:m>
                <a:endParaRPr lang="en-US" dirty="0">
                  <a:latin typeface="+mn-lt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+mn-lt"/>
                  </a:rPr>
                  <a:t>We notice that in general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+mn-lt"/>
                      </a:rPr>
                      <m:t>𝐷</m:t>
                    </m:r>
                    <m:r>
                      <a:rPr lang="en-US" b="0" i="1" smtClean="0">
                        <a:latin typeface="+mn-lt"/>
                      </a:rPr>
                      <m:t>=</m:t>
                    </m:r>
                    <m:r>
                      <a:rPr lang="en-US" b="0" i="1" smtClean="0">
                        <a:latin typeface="+mn-lt"/>
                      </a:rPr>
                      <m:t>𝑠</m:t>
                    </m:r>
                    <m:r>
                      <a:rPr lang="en-US" b="0" i="1" smtClean="0">
                        <a:latin typeface="+mn-lt"/>
                      </a:rPr>
                      <m:t> × </m:t>
                    </m:r>
                    <m:r>
                      <a:rPr lang="en-US" b="0" i="1" smtClean="0">
                        <a:latin typeface="+mn-lt"/>
                      </a:rPr>
                      <m:t>𝑡</m:t>
                    </m:r>
                  </m:oMath>
                </a14:m>
                <a:r>
                  <a:rPr lang="en-US" dirty="0">
                    <a:latin typeface="+mn-lt"/>
                  </a:rPr>
                  <a:t> where s is the steady speed at which is driven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+mn-lt"/>
                  </a:rPr>
                  <a:t>S is a parameter for this model/formula.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AE7377-3550-F948-A53B-77D4E5F4D7C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9512" y="1877133"/>
                <a:ext cx="10272889" cy="3332816"/>
              </a:xfrm>
              <a:blipFill>
                <a:blip r:embed="rId3"/>
                <a:stretch>
                  <a:fillRect l="-950" t="-14625" b="-17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94577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E69A9-3675-0346-9AB9-957AC505A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512" y="4359"/>
            <a:ext cx="10272889" cy="68144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What is a Math Model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7CF34B9-A227-1F49-9F01-BF396524385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600"/>
          <a:stretch/>
        </p:blipFill>
        <p:spPr>
          <a:xfrm>
            <a:off x="1410789" y="1783534"/>
            <a:ext cx="3794448" cy="27146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C1F8960B-8AC2-EF48-B0BC-46D541F17CB9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6096000" y="1694628"/>
                <a:ext cx="4986528" cy="4192366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</a:rPr>
                  <a:t>A simplified version of the real phenomenon/ process that captures realistically its most important </a:t>
                </a:r>
                <a:r>
                  <a:rPr lang="en-US" sz="2800" dirty="0">
                    <a:solidFill>
                      <a:schemeClr val="accent1">
                        <a:lumMod val="75000"/>
                      </a:schemeClr>
                    </a:solidFill>
                  </a:rPr>
                  <a:t>characteristics</a:t>
                </a:r>
                <a:endParaRPr lang="en-US" sz="2400" dirty="0">
                  <a:solidFill>
                    <a:schemeClr val="accent1">
                      <a:lumMod val="75000"/>
                    </a:schemeClr>
                  </a:solidFill>
                </a:endParaRPr>
              </a:p>
              <a:p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</a:rPr>
                  <a:t>A ball thrown vertically from ground level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=64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−16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chemeClr val="accent1">
                      <a:lumMod val="75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</a:rPr>
                  <a:t>What does this model describe?</a:t>
                </a: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</a:rPr>
                  <a:t>Often math models are expressed as functions</a:t>
                </a:r>
              </a:p>
            </p:txBody>
          </p:sp>
        </mc:Choice>
        <mc:Fallback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C1F8960B-8AC2-EF48-B0BC-46D541F17C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096000" y="1694628"/>
                <a:ext cx="4986528" cy="4192366"/>
              </a:xfrm>
              <a:blipFill>
                <a:blip r:embed="rId4"/>
                <a:stretch>
                  <a:fillRect l="-3056" t="-3052" r="-3056" b="-10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1960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DECBD-8BE6-0747-9684-1E5BF56DA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512" y="0"/>
            <a:ext cx="10272889" cy="1139823"/>
          </a:xfrm>
        </p:spPr>
        <p:txBody>
          <a:bodyPr>
            <a:normAutofit fontScale="90000"/>
          </a:bodyPr>
          <a:lstStyle/>
          <a:p>
            <a:r>
              <a:rPr lang="en-US" dirty="0"/>
              <a:t>Avg. daily intake of animal fats and death rates from breast cancer in different countries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BF1F6D7-3ED8-524C-A7C6-345EB10D4EA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1111"/>
          <a:stretch/>
        </p:blipFill>
        <p:spPr>
          <a:xfrm>
            <a:off x="1186543" y="1328893"/>
            <a:ext cx="5181600" cy="883084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71651E2-9B35-E744-9CAE-A4A1C296AF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00375" y="1456509"/>
            <a:ext cx="4986528" cy="4404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D = 0.2F – 1 is the mathematical model of this example</a:t>
            </a:r>
          </a:p>
          <a:p>
            <a:pPr marL="0" indent="0">
              <a:buNone/>
            </a:pP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The avg. daily animal fat intake in Mexico is F = 23 grams and that in Denmark is F = 135 grams. What can you say about the death rate in these countries?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A43AF38-1414-C74D-AEF1-549CD2543B4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86543" y="2511427"/>
            <a:ext cx="4889500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2536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DECBD-8BE6-0747-9684-1E5BF56DA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9388" y="1768"/>
            <a:ext cx="10272889" cy="993464"/>
          </a:xfrm>
        </p:spPr>
        <p:txBody>
          <a:bodyPr>
            <a:normAutofit fontScale="90000"/>
          </a:bodyPr>
          <a:lstStyle/>
          <a:p>
            <a:r>
              <a:rPr lang="en-US" dirty="0"/>
              <a:t>Avg. daily intake of animal fats and death rates from breast cancer in different countries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BF1F6D7-3ED8-524C-A7C6-345EB10D4EA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9358"/>
          <a:stretch/>
        </p:blipFill>
        <p:spPr>
          <a:xfrm>
            <a:off x="1173281" y="1328893"/>
            <a:ext cx="5181600" cy="90050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871651E2-9B35-E744-9CAE-A4A1C296AF48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6495832" y="1468573"/>
                <a:ext cx="5451764" cy="4670969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+mn-lt"/>
                  </a:rPr>
                  <a:t>D = 0.2F – 1 is the mathematical model of this example</a:t>
                </a:r>
              </a:p>
              <a:p>
                <a:pPr marL="0" indent="0">
                  <a:buNone/>
                </a:pPr>
                <a:endParaRPr lang="en-US" sz="2400" dirty="0">
                  <a:solidFill>
                    <a:schemeClr val="accent1">
                      <a:lumMod val="75000"/>
                    </a:schemeClr>
                  </a:solidFill>
                  <a:latin typeface="+mn-lt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+mn-lt"/>
                  </a:rPr>
                  <a:t>The avg. daily animal fat intake in Mexico is F = 23 grams and that in Denmark is F = 135 grams. What can you say about the death rate in these countries?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m:t>𝐷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m:t>=0.2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+mn-lt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+mn-lt"/>
                            </a:rPr>
                            <m:t>23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m:t>−1=3.6</m:t>
                      </m:r>
                    </m:oMath>
                  </m:oMathPara>
                </a14:m>
                <a:endParaRPr lang="en-US" sz="2400" dirty="0">
                  <a:solidFill>
                    <a:schemeClr val="accent1">
                      <a:lumMod val="75000"/>
                    </a:schemeClr>
                  </a:solidFill>
                  <a:latin typeface="+mn-lt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rPr>
                      <m:t>𝑑𝑒𝑎𝑡h𝑠</m:t>
                    </m:r>
                    <m:r>
                      <a:rPr lang="en-US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rPr>
                      <m:t> </m:t>
                    </m:r>
                    <m:r>
                      <a:rPr lang="en-US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rPr>
                      <m:t>𝑝𝑒𝑟</m:t>
                    </m:r>
                    <m:r>
                      <a:rPr lang="en-US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rPr>
                      <m:t> 100,000 </m:t>
                    </m:r>
                    <m:r>
                      <a:rPr lang="en-US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rPr>
                      <m:t>𝑤𝑜𝑚𝑒𝑛</m:t>
                    </m:r>
                    <m:r>
                      <a:rPr lang="en-US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rPr>
                      <m:t> </m:t>
                    </m:r>
                    <m:r>
                      <a:rPr lang="en-US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rPr>
                      <m:t>𝑖𝑛</m:t>
                    </m:r>
                    <m:r>
                      <a:rPr lang="en-US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rPr>
                      <m:t> </m:t>
                    </m:r>
                    <m:r>
                      <a:rPr lang="en-US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</a:rPr>
                      <m:t>𝑀𝑒𝑥𝑖𝑐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+mn-lt"/>
                  </a:rPr>
                  <a:t>o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m:t>𝐷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m:t>=0.2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+mn-lt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+mn-lt"/>
                            </a:rPr>
                            <m:t>135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m:t>−1=26</m:t>
                      </m:r>
                    </m:oMath>
                  </m:oMathPara>
                </a14:m>
                <a:endParaRPr lang="en-US" sz="2400" dirty="0">
                  <a:solidFill>
                    <a:schemeClr val="accent1">
                      <a:lumMod val="75000"/>
                    </a:schemeClr>
                  </a:solidFill>
                  <a:latin typeface="+mn-lt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m:t>𝑑𝑒𝑎𝑡h𝑠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m:t>𝑝𝑒𝑟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m:t> 100,000 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m:t>𝑤𝑜𝑚𝑒𝑛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m:t>𝑖𝑛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</a:rPr>
                        <m:t>𝐷𝑒𝑛𝑚𝑎𝑟𝑘</m:t>
                      </m:r>
                    </m:oMath>
                  </m:oMathPara>
                </a14:m>
                <a:endParaRPr lang="en-US" sz="2400" dirty="0">
                  <a:solidFill>
                    <a:schemeClr val="accent1">
                      <a:lumMod val="75000"/>
                    </a:schemeClr>
                  </a:solidFill>
                  <a:latin typeface="+mn-lt"/>
                </a:endParaRPr>
              </a:p>
              <a:p>
                <a:pPr marL="0" indent="0">
                  <a:buNone/>
                </a:pPr>
                <a:endParaRPr lang="en-US" sz="2400" dirty="0">
                  <a:solidFill>
                    <a:schemeClr val="accent1">
                      <a:lumMod val="75000"/>
                    </a:schemeClr>
                  </a:solidFill>
                  <a:latin typeface="+mn-lt"/>
                </a:endParaRPr>
              </a:p>
            </p:txBody>
          </p:sp>
        </mc:Choice>
        <mc:Fallback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871651E2-9B35-E744-9CAE-A4A1C296AF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495832" y="1468573"/>
                <a:ext cx="5451764" cy="4670969"/>
              </a:xfrm>
              <a:blipFill>
                <a:blip r:embed="rId4"/>
                <a:stretch>
                  <a:fillRect l="-1790" t="-5091" r="-3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CA43AF38-1414-C74D-AEF1-549CD2543B4B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06500" y="2387969"/>
            <a:ext cx="4889500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1806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47973FF-FB0A-C84D-804D-546B668E5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Avg. daily intake of animal fats and death rates from breast cancer in different countries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20C05B-8115-6848-97AF-FCB101404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6301" y="1276241"/>
            <a:ext cx="10272889" cy="48633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The prediction in Mexico is called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interpolation</a:t>
            </a:r>
            <a:r>
              <a:rPr lang="en-US" sz="2800" dirty="0"/>
              <a:t> since 23 is between 20 and 120 (values of F in the data set)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The prediction in Denmark is called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extrapolation</a:t>
            </a:r>
            <a:r>
              <a:rPr lang="en-US" sz="2800" dirty="0"/>
              <a:t> since 135 is outside of the data range, 20 to 120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It is more realistic to assume that the incidence of breast cancer depends on many other factors in combination with animal fat intake. </a:t>
            </a:r>
          </a:p>
          <a:p>
            <a:pPr marL="0" indent="0">
              <a:buNone/>
            </a:pPr>
            <a:r>
              <a:rPr lang="en-US" sz="2800" dirty="0"/>
              <a:t>This leads to a function of several variables – outside the scope of our course.</a:t>
            </a:r>
          </a:p>
        </p:txBody>
      </p:sp>
    </p:spTree>
    <p:extLst>
      <p:ext uri="{BB962C8B-B14F-4D97-AF65-F5344CB8AC3E}">
        <p14:creationId xmlns:p14="http://schemas.microsoft.com/office/powerpoint/2010/main" val="1194837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AEE92-9E09-6544-A750-476063C71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512" y="0"/>
            <a:ext cx="10272889" cy="64007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Snowy Tree Cricket in Colorado Rockies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99830-FA1F-414E-A599-D5FD9914E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9512" y="1563623"/>
            <a:ext cx="10272889" cy="4575919"/>
          </a:xfrm>
        </p:spPr>
        <p:txBody>
          <a:bodyPr>
            <a:normAutofit/>
          </a:bodyPr>
          <a:lstStyle/>
          <a:p>
            <a:r>
              <a:rPr lang="en-US" sz="3200" dirty="0"/>
              <a:t>Data relating cricket’s rate of chirping, in chirps per minute, and air temperature in degrees Fahrenheit.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Which is the dependent variable? Which is the independent one?</a:t>
            </a:r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60D2A2-98C3-5C4B-B803-ACD181F0C42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89300" y="3022600"/>
            <a:ext cx="56134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880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AEE92-9E09-6544-A750-476063C71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512" y="20247"/>
            <a:ext cx="10272889" cy="64007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Snowy Tree Cricket in Colorado Rockies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99830-FA1F-414E-A599-D5FD9914E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2561" y="1024437"/>
            <a:ext cx="10272889" cy="5502637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Data relating cricket’s rate of chirping, in chirps per minute, and air temperature in degrees Fahrenheit.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Which is the dependent variable? Which is the independent one?</a:t>
            </a:r>
          </a:p>
          <a:p>
            <a:pPr marL="0" indent="0">
              <a:buNone/>
            </a:pPr>
            <a:r>
              <a:rPr lang="en-US" sz="2800" dirty="0"/>
              <a:t> 		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R</a:t>
            </a:r>
            <a:r>
              <a:rPr lang="en-US" sz="2800" dirty="0"/>
              <a:t> is the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dependent</a:t>
            </a:r>
            <a:r>
              <a:rPr lang="en-US" sz="2800" dirty="0"/>
              <a:t> variable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		T </a:t>
            </a:r>
            <a:r>
              <a:rPr lang="en-US" sz="2800" dirty="0"/>
              <a:t>is the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independent</a:t>
            </a:r>
            <a:r>
              <a:rPr lang="en-US" sz="2800" dirty="0"/>
              <a:t> variable</a:t>
            </a:r>
          </a:p>
          <a:p>
            <a:pPr marL="914400" lvl="2" indent="0">
              <a:buNone/>
            </a:pPr>
            <a:r>
              <a:rPr lang="en-US" sz="2800" dirty="0"/>
              <a:t>Want to visualize the data. Use it to predict R when the temperature is 82 degrees.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60D2A2-98C3-5C4B-B803-ACD181F0C4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9300" y="2284352"/>
            <a:ext cx="56134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657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4C179-F8FB-D64A-AA6B-F121BF2E6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512" y="0"/>
            <a:ext cx="10272889" cy="64007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Graph of the model; Formula 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7140241"/>
              </p:ext>
            </p:extLst>
          </p:nvPr>
        </p:nvGraphicFramePr>
        <p:xfrm>
          <a:off x="2203337" y="1297859"/>
          <a:ext cx="8485238" cy="4699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079412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CFDA6-2C14-234C-A70C-5F550DD5A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512" y="28956"/>
            <a:ext cx="10272889" cy="64007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Cricket chirps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9F998-31E1-1C41-82DA-0350634B4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9512" y="1102070"/>
            <a:ext cx="10272889" cy="48720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Every 5 degrees increase in the temperature lead to an increase of 20 chirps per minute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A 1 degree increase in temperature would lead to an increase of how many chirps per minute?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We see that R(80)=160 so at 82 degrees there is an increase of 2 degrees or 2(4)=8 chirps per minute; therefore R(82)=160 + 8=168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042015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k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Custom 1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ke" id="{7BF31CE2-3C1B-45FC-9384-503691636CF1}" vid="{A7BB91BF-794A-4FF7-8CCE-45B879453F89}"/>
    </a:ext>
  </a:extLst>
</a:theme>
</file>

<file path=ppt/theme/theme2.xml><?xml version="1.0" encoding="utf-8"?>
<a:theme xmlns:a="http://schemas.openxmlformats.org/drawingml/2006/main" name="1_Mik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Custom 1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ke" id="{7BF31CE2-3C1B-45FC-9384-503691636CF1}" vid="{A7BB91BF-794A-4FF7-8CCE-45B879453F89}"/>
    </a:ext>
  </a:extLst>
</a:theme>
</file>

<file path=ppt/theme/themeOverride1.xml><?xml version="1.0" encoding="utf-8"?>
<a:themeOverride xmlns:a="http://schemas.openxmlformats.org/drawingml/2006/main">
  <a:clrScheme name="Parallax">
    <a:dk1>
      <a:sysClr val="windowText" lastClr="000000"/>
    </a:dk1>
    <a:lt1>
      <a:sysClr val="window" lastClr="FFFFFF"/>
    </a:lt1>
    <a:dk2>
      <a:srgbClr val="212121"/>
    </a:dk2>
    <a:lt2>
      <a:srgbClr val="CDD0D1"/>
    </a:lt2>
    <a:accent1>
      <a:srgbClr val="BC1C1C"/>
    </a:accent1>
    <a:accent2>
      <a:srgbClr val="F67534"/>
    </a:accent2>
    <a:accent3>
      <a:srgbClr val="EAAC35"/>
    </a:accent3>
    <a:accent4>
      <a:srgbClr val="9BAF68"/>
    </a:accent4>
    <a:accent5>
      <a:srgbClr val="68B9A6"/>
    </a:accent5>
    <a:accent6>
      <a:srgbClr val="50B1D4"/>
    </a:accent6>
    <a:hlink>
      <a:srgbClr val="E46416"/>
    </a:hlink>
    <a:folHlink>
      <a:srgbClr val="EE9340"/>
    </a:folHlink>
  </a:clrScheme>
</a:themeOverride>
</file>

<file path=ppt/theme/themeOverride10.xml><?xml version="1.0" encoding="utf-8"?>
<a:themeOverride xmlns:a="http://schemas.openxmlformats.org/drawingml/2006/main">
  <a:clrScheme name="Parallax">
    <a:dk1>
      <a:sysClr val="windowText" lastClr="000000"/>
    </a:dk1>
    <a:lt1>
      <a:sysClr val="window" lastClr="FFFFFF"/>
    </a:lt1>
    <a:dk2>
      <a:srgbClr val="212121"/>
    </a:dk2>
    <a:lt2>
      <a:srgbClr val="CDD0D1"/>
    </a:lt2>
    <a:accent1>
      <a:srgbClr val="BC1C1C"/>
    </a:accent1>
    <a:accent2>
      <a:srgbClr val="F67534"/>
    </a:accent2>
    <a:accent3>
      <a:srgbClr val="EAAC35"/>
    </a:accent3>
    <a:accent4>
      <a:srgbClr val="9BAF68"/>
    </a:accent4>
    <a:accent5>
      <a:srgbClr val="68B9A6"/>
    </a:accent5>
    <a:accent6>
      <a:srgbClr val="50B1D4"/>
    </a:accent6>
    <a:hlink>
      <a:srgbClr val="E46416"/>
    </a:hlink>
    <a:folHlink>
      <a:srgbClr val="EE9340"/>
    </a:folHlink>
  </a:clrScheme>
</a:themeOverride>
</file>

<file path=ppt/theme/themeOverride11.xml><?xml version="1.0" encoding="utf-8"?>
<a:themeOverride xmlns:a="http://schemas.openxmlformats.org/drawingml/2006/main">
  <a:clrScheme name="Parallax">
    <a:dk1>
      <a:sysClr val="windowText" lastClr="000000"/>
    </a:dk1>
    <a:lt1>
      <a:sysClr val="window" lastClr="FFFFFF"/>
    </a:lt1>
    <a:dk2>
      <a:srgbClr val="212121"/>
    </a:dk2>
    <a:lt2>
      <a:srgbClr val="CDD0D1"/>
    </a:lt2>
    <a:accent1>
      <a:srgbClr val="BC1C1C"/>
    </a:accent1>
    <a:accent2>
      <a:srgbClr val="F67534"/>
    </a:accent2>
    <a:accent3>
      <a:srgbClr val="EAAC35"/>
    </a:accent3>
    <a:accent4>
      <a:srgbClr val="9BAF68"/>
    </a:accent4>
    <a:accent5>
      <a:srgbClr val="68B9A6"/>
    </a:accent5>
    <a:accent6>
      <a:srgbClr val="50B1D4"/>
    </a:accent6>
    <a:hlink>
      <a:srgbClr val="E46416"/>
    </a:hlink>
    <a:folHlink>
      <a:srgbClr val="EE9340"/>
    </a:folHlink>
  </a:clrScheme>
</a:themeOverride>
</file>

<file path=ppt/theme/themeOverride2.xml><?xml version="1.0" encoding="utf-8"?>
<a:themeOverride xmlns:a="http://schemas.openxmlformats.org/drawingml/2006/main">
  <a:clrScheme name="Parallax">
    <a:dk1>
      <a:sysClr val="windowText" lastClr="000000"/>
    </a:dk1>
    <a:lt1>
      <a:sysClr val="window" lastClr="FFFFFF"/>
    </a:lt1>
    <a:dk2>
      <a:srgbClr val="212121"/>
    </a:dk2>
    <a:lt2>
      <a:srgbClr val="CDD0D1"/>
    </a:lt2>
    <a:accent1>
      <a:srgbClr val="BC1C1C"/>
    </a:accent1>
    <a:accent2>
      <a:srgbClr val="F67534"/>
    </a:accent2>
    <a:accent3>
      <a:srgbClr val="EAAC35"/>
    </a:accent3>
    <a:accent4>
      <a:srgbClr val="9BAF68"/>
    </a:accent4>
    <a:accent5>
      <a:srgbClr val="68B9A6"/>
    </a:accent5>
    <a:accent6>
      <a:srgbClr val="50B1D4"/>
    </a:accent6>
    <a:hlink>
      <a:srgbClr val="E46416"/>
    </a:hlink>
    <a:folHlink>
      <a:srgbClr val="EE9340"/>
    </a:folHlink>
  </a:clrScheme>
</a:themeOverride>
</file>

<file path=ppt/theme/themeOverride3.xml><?xml version="1.0" encoding="utf-8"?>
<a:themeOverride xmlns:a="http://schemas.openxmlformats.org/drawingml/2006/main">
  <a:clrScheme name="Parallax">
    <a:dk1>
      <a:sysClr val="windowText" lastClr="000000"/>
    </a:dk1>
    <a:lt1>
      <a:sysClr val="window" lastClr="FFFFFF"/>
    </a:lt1>
    <a:dk2>
      <a:srgbClr val="212121"/>
    </a:dk2>
    <a:lt2>
      <a:srgbClr val="CDD0D1"/>
    </a:lt2>
    <a:accent1>
      <a:srgbClr val="BC1C1C"/>
    </a:accent1>
    <a:accent2>
      <a:srgbClr val="F67534"/>
    </a:accent2>
    <a:accent3>
      <a:srgbClr val="EAAC35"/>
    </a:accent3>
    <a:accent4>
      <a:srgbClr val="9BAF68"/>
    </a:accent4>
    <a:accent5>
      <a:srgbClr val="68B9A6"/>
    </a:accent5>
    <a:accent6>
      <a:srgbClr val="50B1D4"/>
    </a:accent6>
    <a:hlink>
      <a:srgbClr val="E46416"/>
    </a:hlink>
    <a:folHlink>
      <a:srgbClr val="EE9340"/>
    </a:folHlink>
  </a:clrScheme>
</a:themeOverride>
</file>

<file path=ppt/theme/themeOverride4.xml><?xml version="1.0" encoding="utf-8"?>
<a:themeOverride xmlns:a="http://schemas.openxmlformats.org/drawingml/2006/main">
  <a:clrScheme name="Parallax">
    <a:dk1>
      <a:sysClr val="windowText" lastClr="000000"/>
    </a:dk1>
    <a:lt1>
      <a:sysClr val="window" lastClr="FFFFFF"/>
    </a:lt1>
    <a:dk2>
      <a:srgbClr val="212121"/>
    </a:dk2>
    <a:lt2>
      <a:srgbClr val="CDD0D1"/>
    </a:lt2>
    <a:accent1>
      <a:srgbClr val="BC1C1C"/>
    </a:accent1>
    <a:accent2>
      <a:srgbClr val="F67534"/>
    </a:accent2>
    <a:accent3>
      <a:srgbClr val="EAAC35"/>
    </a:accent3>
    <a:accent4>
      <a:srgbClr val="9BAF68"/>
    </a:accent4>
    <a:accent5>
      <a:srgbClr val="68B9A6"/>
    </a:accent5>
    <a:accent6>
      <a:srgbClr val="50B1D4"/>
    </a:accent6>
    <a:hlink>
      <a:srgbClr val="E46416"/>
    </a:hlink>
    <a:folHlink>
      <a:srgbClr val="EE9340"/>
    </a:folHlink>
  </a:clrScheme>
</a:themeOverride>
</file>

<file path=ppt/theme/themeOverride5.xml><?xml version="1.0" encoding="utf-8"?>
<a:themeOverride xmlns:a="http://schemas.openxmlformats.org/drawingml/2006/main">
  <a:clrScheme name="Parallax">
    <a:dk1>
      <a:sysClr val="windowText" lastClr="000000"/>
    </a:dk1>
    <a:lt1>
      <a:sysClr val="window" lastClr="FFFFFF"/>
    </a:lt1>
    <a:dk2>
      <a:srgbClr val="212121"/>
    </a:dk2>
    <a:lt2>
      <a:srgbClr val="CDD0D1"/>
    </a:lt2>
    <a:accent1>
      <a:srgbClr val="BC1C1C"/>
    </a:accent1>
    <a:accent2>
      <a:srgbClr val="F67534"/>
    </a:accent2>
    <a:accent3>
      <a:srgbClr val="EAAC35"/>
    </a:accent3>
    <a:accent4>
      <a:srgbClr val="9BAF68"/>
    </a:accent4>
    <a:accent5>
      <a:srgbClr val="68B9A6"/>
    </a:accent5>
    <a:accent6>
      <a:srgbClr val="50B1D4"/>
    </a:accent6>
    <a:hlink>
      <a:srgbClr val="E46416"/>
    </a:hlink>
    <a:folHlink>
      <a:srgbClr val="EE9340"/>
    </a:folHlink>
  </a:clrScheme>
</a:themeOverride>
</file>

<file path=ppt/theme/themeOverride6.xml><?xml version="1.0" encoding="utf-8"?>
<a:themeOverride xmlns:a="http://schemas.openxmlformats.org/drawingml/2006/main">
  <a:clrScheme name="Parallax">
    <a:dk1>
      <a:sysClr val="windowText" lastClr="000000"/>
    </a:dk1>
    <a:lt1>
      <a:sysClr val="window" lastClr="FFFFFF"/>
    </a:lt1>
    <a:dk2>
      <a:srgbClr val="212121"/>
    </a:dk2>
    <a:lt2>
      <a:srgbClr val="CDD0D1"/>
    </a:lt2>
    <a:accent1>
      <a:srgbClr val="BC1C1C"/>
    </a:accent1>
    <a:accent2>
      <a:srgbClr val="F67534"/>
    </a:accent2>
    <a:accent3>
      <a:srgbClr val="EAAC35"/>
    </a:accent3>
    <a:accent4>
      <a:srgbClr val="9BAF68"/>
    </a:accent4>
    <a:accent5>
      <a:srgbClr val="68B9A6"/>
    </a:accent5>
    <a:accent6>
      <a:srgbClr val="50B1D4"/>
    </a:accent6>
    <a:hlink>
      <a:srgbClr val="E46416"/>
    </a:hlink>
    <a:folHlink>
      <a:srgbClr val="EE9340"/>
    </a:folHlink>
  </a:clrScheme>
</a:themeOverride>
</file>

<file path=ppt/theme/themeOverride7.xml><?xml version="1.0" encoding="utf-8"?>
<a:themeOverride xmlns:a="http://schemas.openxmlformats.org/drawingml/2006/main">
  <a:clrScheme name="Parallax">
    <a:dk1>
      <a:sysClr val="windowText" lastClr="000000"/>
    </a:dk1>
    <a:lt1>
      <a:sysClr val="window" lastClr="FFFFFF"/>
    </a:lt1>
    <a:dk2>
      <a:srgbClr val="212121"/>
    </a:dk2>
    <a:lt2>
      <a:srgbClr val="CDD0D1"/>
    </a:lt2>
    <a:accent1>
      <a:srgbClr val="BC1C1C"/>
    </a:accent1>
    <a:accent2>
      <a:srgbClr val="F67534"/>
    </a:accent2>
    <a:accent3>
      <a:srgbClr val="EAAC35"/>
    </a:accent3>
    <a:accent4>
      <a:srgbClr val="9BAF68"/>
    </a:accent4>
    <a:accent5>
      <a:srgbClr val="68B9A6"/>
    </a:accent5>
    <a:accent6>
      <a:srgbClr val="50B1D4"/>
    </a:accent6>
    <a:hlink>
      <a:srgbClr val="E46416"/>
    </a:hlink>
    <a:folHlink>
      <a:srgbClr val="EE9340"/>
    </a:folHlink>
  </a:clrScheme>
</a:themeOverride>
</file>

<file path=ppt/theme/themeOverride8.xml><?xml version="1.0" encoding="utf-8"?>
<a:themeOverride xmlns:a="http://schemas.openxmlformats.org/drawingml/2006/main">
  <a:clrScheme name="Parallax">
    <a:dk1>
      <a:sysClr val="windowText" lastClr="000000"/>
    </a:dk1>
    <a:lt1>
      <a:sysClr val="window" lastClr="FFFFFF"/>
    </a:lt1>
    <a:dk2>
      <a:srgbClr val="212121"/>
    </a:dk2>
    <a:lt2>
      <a:srgbClr val="CDD0D1"/>
    </a:lt2>
    <a:accent1>
      <a:srgbClr val="BC1C1C"/>
    </a:accent1>
    <a:accent2>
      <a:srgbClr val="F67534"/>
    </a:accent2>
    <a:accent3>
      <a:srgbClr val="EAAC35"/>
    </a:accent3>
    <a:accent4>
      <a:srgbClr val="9BAF68"/>
    </a:accent4>
    <a:accent5>
      <a:srgbClr val="68B9A6"/>
    </a:accent5>
    <a:accent6>
      <a:srgbClr val="50B1D4"/>
    </a:accent6>
    <a:hlink>
      <a:srgbClr val="E46416"/>
    </a:hlink>
    <a:folHlink>
      <a:srgbClr val="EE9340"/>
    </a:folHlink>
  </a:clrScheme>
</a:themeOverride>
</file>

<file path=ppt/theme/themeOverride9.xml><?xml version="1.0" encoding="utf-8"?>
<a:themeOverride xmlns:a="http://schemas.openxmlformats.org/drawingml/2006/main">
  <a:clrScheme name="Parallax">
    <a:dk1>
      <a:sysClr val="windowText" lastClr="000000"/>
    </a:dk1>
    <a:lt1>
      <a:sysClr val="window" lastClr="FFFFFF"/>
    </a:lt1>
    <a:dk2>
      <a:srgbClr val="212121"/>
    </a:dk2>
    <a:lt2>
      <a:srgbClr val="CDD0D1"/>
    </a:lt2>
    <a:accent1>
      <a:srgbClr val="BC1C1C"/>
    </a:accent1>
    <a:accent2>
      <a:srgbClr val="F67534"/>
    </a:accent2>
    <a:accent3>
      <a:srgbClr val="EAAC35"/>
    </a:accent3>
    <a:accent4>
      <a:srgbClr val="9BAF68"/>
    </a:accent4>
    <a:accent5>
      <a:srgbClr val="68B9A6"/>
    </a:accent5>
    <a:accent6>
      <a:srgbClr val="50B1D4"/>
    </a:accent6>
    <a:hlink>
      <a:srgbClr val="E46416"/>
    </a:hlink>
    <a:folHlink>
      <a:srgbClr val="EE934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656</Words>
  <Application>Microsoft Office PowerPoint</Application>
  <PresentationFormat>Widescreen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</vt:lpstr>
      <vt:lpstr>Cambria Math</vt:lpstr>
      <vt:lpstr>Mike</vt:lpstr>
      <vt:lpstr>1_Mike</vt:lpstr>
      <vt:lpstr>2.4 Mathematical Models</vt:lpstr>
      <vt:lpstr>What is a Math Model</vt:lpstr>
      <vt:lpstr>Avg. daily intake of animal fats and death rates from breast cancer in different countries</vt:lpstr>
      <vt:lpstr>Avg. daily intake of animal fats and death rates from breast cancer in different countries</vt:lpstr>
      <vt:lpstr>Avg. daily intake of animal fats and death rates from breast cancer in different countries</vt:lpstr>
      <vt:lpstr>Snowy Tree Cricket in Colorado Rockies</vt:lpstr>
      <vt:lpstr>Snowy Tree Cricket in Colorado Rockies</vt:lpstr>
      <vt:lpstr>Graph of the model; Formula </vt:lpstr>
      <vt:lpstr>Cricket chirps continued</vt:lpstr>
      <vt:lpstr>Parameters and Mathematical Models</vt:lpstr>
      <vt:lpstr>Example 2 - Parameters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2.4 Mathematical Models</dc:title>
  <dc:creator>Microsoft Office User</dc:creator>
  <cp:lastModifiedBy>Michael Fernandez</cp:lastModifiedBy>
  <cp:revision>19</cp:revision>
  <dcterms:created xsi:type="dcterms:W3CDTF">2019-09-02T22:23:54Z</dcterms:created>
  <dcterms:modified xsi:type="dcterms:W3CDTF">2019-09-05T04:03:38Z</dcterms:modified>
</cp:coreProperties>
</file>