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8"/>
  </p:notesMasterIdLst>
  <p:sldIdLst>
    <p:sldId id="256" r:id="rId2"/>
    <p:sldId id="346" r:id="rId3"/>
    <p:sldId id="344" r:id="rId4"/>
    <p:sldId id="345" r:id="rId5"/>
    <p:sldId id="298" r:id="rId6"/>
    <p:sldId id="353" r:id="rId7"/>
    <p:sldId id="352" r:id="rId8"/>
    <p:sldId id="337" r:id="rId9"/>
    <p:sldId id="350" r:id="rId10"/>
    <p:sldId id="307" r:id="rId11"/>
    <p:sldId id="308" r:id="rId12"/>
    <p:sldId id="355" r:id="rId13"/>
    <p:sldId id="356" r:id="rId14"/>
    <p:sldId id="357" r:id="rId15"/>
    <p:sldId id="309" r:id="rId16"/>
    <p:sldId id="310" r:id="rId17"/>
    <p:sldId id="311" r:id="rId18"/>
    <p:sldId id="339" r:id="rId19"/>
    <p:sldId id="313" r:id="rId20"/>
    <p:sldId id="340" r:id="rId21"/>
    <p:sldId id="326" r:id="rId22"/>
    <p:sldId id="327" r:id="rId23"/>
    <p:sldId id="328" r:id="rId24"/>
    <p:sldId id="275" r:id="rId25"/>
    <p:sldId id="332" r:id="rId26"/>
    <p:sldId id="33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5277" autoAdjust="0"/>
    <p:restoredTop sz="86420"/>
  </p:normalViewPr>
  <p:slideViewPr>
    <p:cSldViewPr snapToGrid="0">
      <p:cViewPr varScale="1">
        <p:scale>
          <a:sx n="100" d="100"/>
          <a:sy n="100" d="100"/>
        </p:scale>
        <p:origin x="114" y="312"/>
      </p:cViewPr>
      <p:guideLst/>
    </p:cSldViewPr>
  </p:slideViewPr>
  <p:outlineViewPr>
    <p:cViewPr>
      <p:scale>
        <a:sx n="33" d="100"/>
        <a:sy n="33" d="100"/>
      </p:scale>
      <p:origin x="0" y="-41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Gross Receipts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circle"/>
            <c:size val="6"/>
            <c:spPr>
              <a:solidFill>
                <a:schemeClr val="accent1"/>
              </a:solidFill>
              <a:ln w="22225">
                <a:solidFill>
                  <a:schemeClr val="lt1"/>
                </a:solidFill>
                <a:round/>
              </a:ln>
              <a:effectLst/>
            </c:spPr>
          </c:marker>
          <c:trendline>
            <c:spPr>
              <a:ln w="28575" cap="rnd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898840769903762E-2"/>
                  <c:y val="0.3643055555555555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98</c:v>
                </c:pt>
                <c:pt idx="1">
                  <c:v>99</c:v>
                </c:pt>
                <c:pt idx="2">
                  <c:v>100</c:v>
                </c:pt>
                <c:pt idx="3">
                  <c:v>101</c:v>
                </c:pt>
                <c:pt idx="4">
                  <c:v>102</c:v>
                </c:pt>
                <c:pt idx="5">
                  <c:v>103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48</c:v>
                </c:pt>
                <c:pt idx="1">
                  <c:v>51.45</c:v>
                </c:pt>
                <c:pt idx="2">
                  <c:v>54.04</c:v>
                </c:pt>
                <c:pt idx="3">
                  <c:v>55.94</c:v>
                </c:pt>
                <c:pt idx="4">
                  <c:v>60.49</c:v>
                </c:pt>
                <c:pt idx="5">
                  <c:v>64.099999999999994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2D-437A-B390-5086B4E61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1287519"/>
        <c:axId val="442761823"/>
      </c:scatterChart>
      <c:valAx>
        <c:axId val="451287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alpha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761823"/>
        <c:crosses val="autoZero"/>
        <c:crossBetween val="midCat"/>
      </c:valAx>
      <c:valAx>
        <c:axId val="442761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1287519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7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>
            <a:alpha val="25000"/>
          </a:schemeClr>
        </a:solidFill>
        <a:round/>
      </a:ln>
    </cs:spPr>
    <cs:defRPr sz="900" b="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gradFill>
          <a:gsLst>
            <a:gs pos="79000">
              <a:schemeClr val="phClr"/>
            </a:gs>
            <a:gs pos="0">
              <a:schemeClr val="lt1">
                <a:alpha val="6000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8ADBD-91FD-4C14-A475-F5CBE13DE253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42E94-B4D2-46DF-9082-CA4C813DB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34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42E94-B4D2-46DF-9082-CA4C813DB9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5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24347CE-D11E-4BD5-BB27-AA14551C463A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7350" y="685800"/>
            <a:ext cx="6069013" cy="34147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 eaLnBrk="1" hangingPunct="1">
              <a:spcBef>
                <a:spcPct val="0"/>
              </a:spcBef>
            </a:pPr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46857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524000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525979843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242317"/>
            <a:ext cx="10272889" cy="640079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1563624"/>
            <a:ext cx="10272889" cy="3332816"/>
          </a:xfrm>
        </p:spPr>
        <p:txBody>
          <a:bodyPr anchor="ctr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4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04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94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1408176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1416643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2091753"/>
            <a:ext cx="4896331" cy="2665259"/>
          </a:xfrm>
        </p:spPr>
        <p:txBody>
          <a:bodyPr anchor="t">
            <a:normAutofit/>
          </a:bodyPr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14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2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1074400" y="6477000"/>
            <a:ext cx="812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0" dirty="0">
                <a:solidFill>
                  <a:schemeClr val="accent1">
                    <a:lumMod val="75000"/>
                  </a:schemeClr>
                </a:solidFill>
              </a:rPr>
              <a:t>p. </a:t>
            </a:r>
            <a:fld id="{09037DC0-086B-4903-AE09-DACB552AC4D6}" type="slidenum">
              <a:rPr lang="en-US" altLang="en-US" sz="1200" b="0" smtClean="0">
                <a:solidFill>
                  <a:schemeClr val="accent1">
                    <a:lumMod val="75000"/>
                  </a:schemeClr>
                </a:solidFill>
              </a:rPr>
              <a:pPr/>
              <a:t>‹#›</a:t>
            </a:fld>
            <a:endParaRPr lang="en-US" altLang="en-US" sz="12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3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8074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190" y="86869"/>
            <a:ext cx="10272889" cy="95097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33" y="1671256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319AEE-32D0-44C0-BCCD-94F11342080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588000" y="3108325"/>
            <a:ext cx="65193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6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accent6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accent6">
              <a:lumMod val="50000"/>
            </a:schemeClr>
          </a:solidFill>
          <a:effectLst/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Linear Regression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Finding the Line of Best Fit</a:t>
            </a:r>
          </a:p>
          <a:p>
            <a:r>
              <a:rPr lang="en-US" sz="1200" i="1" dirty="0"/>
              <a:t>All slides in this presentations are based on the book  Functions, Data and Models, S.P. Gordon and F. S Gordon</a:t>
            </a:r>
            <a:br>
              <a:rPr lang="en-US" sz="1200" i="1" dirty="0"/>
            </a:br>
            <a:r>
              <a:rPr lang="en-US" sz="1200" i="1" dirty="0"/>
              <a:t>ISBN 978-0-88385-767-0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9400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26269" y="0"/>
            <a:ext cx="10272889" cy="6379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1c  - Solution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F16F92-6723-4C24-A131-426EE0BA95DC}"/>
              </a:ext>
            </a:extLst>
          </p:cNvPr>
          <p:cNvSpPr/>
          <p:nvPr/>
        </p:nvSpPr>
        <p:spPr>
          <a:xfrm>
            <a:off x="1328846" y="2423758"/>
            <a:ext cx="1036785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>
              <a:buFont typeface="+mj-lt"/>
              <a:buAutoNum type="alphaLcPeriod" startAt="3"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year 2010 would be represented by 110 in our model (why?) So we take the equation: G = 3.129t – 258.81 and let t = 110.</a:t>
            </a: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     G = 3.129(110) – 258.81   So G = $85.38 Billion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81A52-3092-5C4B-A004-FF7BA12F4590}"/>
              </a:ext>
            </a:extLst>
          </p:cNvPr>
          <p:cNvSpPr txBox="1"/>
          <p:nvPr/>
        </p:nvSpPr>
        <p:spPr>
          <a:xfrm>
            <a:off x="1328846" y="1017923"/>
            <a:ext cx="102728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Example 1c: Use this function G = 3.129t - 258.81, </a:t>
            </a:r>
          </a:p>
          <a:p>
            <a:r>
              <a:rPr lang="en-US" sz="3200" dirty="0"/>
              <a:t>to estimate gross receipts of movie industry in the year 2010</a:t>
            </a:r>
          </a:p>
        </p:txBody>
      </p:sp>
    </p:spTree>
    <p:extLst>
      <p:ext uri="{BB962C8B-B14F-4D97-AF65-F5344CB8AC3E}">
        <p14:creationId xmlns:p14="http://schemas.microsoft.com/office/powerpoint/2010/main" val="20278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09511" y="0"/>
            <a:ext cx="10272889" cy="874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Least Squares Criterion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4A5A64-DDA7-0D43-B85D-940EA7BC0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1837" y="2000250"/>
            <a:ext cx="4986528" cy="334682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LTStd-Light"/>
              </a:rPr>
              <a:t>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venirLTStd-Heavy"/>
              </a:rPr>
              <a:t>least-squares criterion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venirLTStd-Light"/>
              </a:rPr>
              <a:t>-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LTStd-Light"/>
              </a:rPr>
              <a:t>the line that best fits a set of data points is the one having the smallest possible sum of squared errors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LTStd-Light"/>
              </a:rPr>
              <a:t>Note if we sum these errors some will be positive, others will be negative so they would cancel out – something to be avoided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venirLTStd-Light"/>
              </a:rPr>
              <a:t>So we SQUARE all these differences(errors) before summing them up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5887EF-B7B8-4794-B647-4B0A60619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143" t="36952" r="31786" b="37651"/>
          <a:stretch/>
        </p:blipFill>
        <p:spPr>
          <a:xfrm>
            <a:off x="1309511" y="1893257"/>
            <a:ext cx="4502331" cy="29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9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CCBB1C-C2BA-C043-95C6-43050E45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037" y="0"/>
            <a:ext cx="10272889" cy="6400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2 – Line of Best Fit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FBA617-68B4-5C4B-8EB8-39007EBD4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9461" y="755254"/>
            <a:ext cx="9066868" cy="12124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CCC68A-A2BB-6548-81AD-66235F8B8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3925" y="2278474"/>
            <a:ext cx="5550648" cy="382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5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0414-F5CE-DC45-A9F7-F1D09D13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Example 2 – Line of Best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F0CA6-F1BF-624A-A8F2-4F3386594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963613"/>
            <a:ext cx="10515600" cy="1985962"/>
          </a:xfrm>
        </p:spPr>
        <p:txBody>
          <a:bodyPr/>
          <a:lstStyle/>
          <a:p>
            <a:r>
              <a:rPr lang="en-US" dirty="0"/>
              <a:t>Which of the 3 lines captures the pattern in the data in the best possible way?</a:t>
            </a:r>
          </a:p>
          <a:p>
            <a:r>
              <a:rPr lang="en-US" dirty="0"/>
              <a:t>Need to compute the sum of the squares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0F0FC-67CF-4742-A72E-1DB5BEA39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556" y="2732087"/>
            <a:ext cx="4978400" cy="3162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31982B-6ED5-6F47-9621-8A2EB47F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525" y="2732087"/>
            <a:ext cx="51181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0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90434-864B-8447-920E-8CC7E054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087" y="0"/>
            <a:ext cx="10272889" cy="64007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2 – Line of Best Fit (continued)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056D86-C02E-6440-A927-EDEDB33CDF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2941" y="1283770"/>
            <a:ext cx="8606117" cy="350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55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5" y="0"/>
            <a:ext cx="10272889" cy="6379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An Additional Example – Cigarette Smoking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DD57A-DC38-4342-B65E-6102856FA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6" t="50000" r="33571" b="23683"/>
          <a:stretch/>
        </p:blipFill>
        <p:spPr>
          <a:xfrm>
            <a:off x="1159595" y="1063406"/>
            <a:ext cx="10654122" cy="473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77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– Cigarette Smoking Part (a)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DD57A-DC38-4342-B65E-6102856FA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6" t="50000" r="33571" b="36555"/>
          <a:stretch/>
        </p:blipFill>
        <p:spPr>
          <a:xfrm>
            <a:off x="1962840" y="842556"/>
            <a:ext cx="8666396" cy="18919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FE07F1-63CB-48A5-9BD3-D3DEBC44F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840" y="3350623"/>
            <a:ext cx="1828800" cy="1219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D5FE25-812D-41A5-B6D1-9723B8135C74}"/>
              </a:ext>
            </a:extLst>
          </p:cNvPr>
          <p:cNvSpPr txBox="1"/>
          <p:nvPr/>
        </p:nvSpPr>
        <p:spPr>
          <a:xfrm>
            <a:off x="7736626" y="288633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B0D4E-F623-4CA6-942C-5174A57E5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011" y="3350623"/>
            <a:ext cx="1828800" cy="121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12B36C-759F-49FD-B0CE-C40063491242}"/>
              </a:ext>
            </a:extLst>
          </p:cNvPr>
          <p:cNvSpPr txBox="1"/>
          <p:nvPr/>
        </p:nvSpPr>
        <p:spPr>
          <a:xfrm>
            <a:off x="4780063" y="2747833"/>
            <a:ext cx="2038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 to Regression Window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D25753-0950-478D-925E-7EF836EB5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234" y="3321538"/>
            <a:ext cx="1828800" cy="1219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C49669-EE3D-4798-B3E4-CD023B5650A2}"/>
              </a:ext>
            </a:extLst>
          </p:cNvPr>
          <p:cNvSpPr txBox="1"/>
          <p:nvPr/>
        </p:nvSpPr>
        <p:spPr>
          <a:xfrm>
            <a:off x="1962840" y="288633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Enter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B8B1C8-3027-4829-A6C3-EDD575CE8D9A}"/>
                  </a:ext>
                </a:extLst>
              </p:cNvPr>
              <p:cNvSpPr/>
              <p:nvPr/>
            </p:nvSpPr>
            <p:spPr>
              <a:xfrm>
                <a:off x="2656708" y="5495782"/>
                <a:ext cx="7278660" cy="1039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venirLTStd-Heavy"/>
                  </a:rPr>
                  <a:t>Coefficient of Determination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AvenirLTStd-Light"/>
                  </a:rPr>
                  <a:t>The </a:t>
                </a:r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AvenirLTStd-Heavy"/>
                  </a:rPr>
                  <a:t>coefficient of determination,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="1" dirty="0">
                    <a:solidFill>
                      <a:schemeClr val="accent1">
                        <a:lumMod val="75000"/>
                      </a:schemeClr>
                    </a:solidFill>
                    <a:latin typeface="AvenirLTStd-Heavy"/>
                  </a:rPr>
                  <a:t>,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AvenirLTStd-Light"/>
                  </a:rPr>
                  <a:t>is the proportion of variation in the</a:t>
                </a:r>
              </a:p>
              <a:p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  <a:latin typeface="AvenirLTStd-Light"/>
                  </a:rPr>
                  <a:t>observed values of the dependent variable explained by the regression.</a:t>
                </a:r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EB8B1C8-3027-4829-A6C3-EDD575CE8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6708" y="5495782"/>
                <a:ext cx="7278660" cy="1039323"/>
              </a:xfrm>
              <a:prstGeom prst="rect">
                <a:avLst/>
              </a:prstGeom>
              <a:blipFill>
                <a:blip r:embed="rId6"/>
                <a:stretch>
                  <a:fillRect l="-1340" t="-4706" b="-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7FD982-A75E-4240-8E9A-2D225CA10350}"/>
                  </a:ext>
                </a:extLst>
              </p:cNvPr>
              <p:cNvSpPr txBox="1"/>
              <p:nvPr/>
            </p:nvSpPr>
            <p:spPr>
              <a:xfrm>
                <a:off x="3223882" y="4880943"/>
                <a:ext cx="61443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𝑯𝒆𝒓𝒆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𝒊𝒔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𝒕𝒉𝒆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𝒎𝒐𝒅𝒆𝒍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:  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𝟔𝟖𝟗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𝟏𝟖𝟑𝟎𝟑</m:t>
                      </m:r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7FD982-A75E-4240-8E9A-2D225CA10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882" y="4880943"/>
                <a:ext cx="6144311" cy="369332"/>
              </a:xfrm>
              <a:prstGeom prst="rect">
                <a:avLst/>
              </a:prstGeom>
              <a:blipFill>
                <a:blip r:embed="rId7"/>
                <a:stretch>
                  <a:fillRect l="-794" r="-69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63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2" y="12433"/>
            <a:ext cx="10272889" cy="6379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– Cigarette Smoking Part (b)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938619-EBA3-4836-87AD-8A95E5D733FE}"/>
              </a:ext>
            </a:extLst>
          </p:cNvPr>
          <p:cNvGrpSpPr/>
          <p:nvPr/>
        </p:nvGrpSpPr>
        <p:grpSpPr>
          <a:xfrm>
            <a:off x="1962838" y="948057"/>
            <a:ext cx="8666396" cy="1550122"/>
            <a:chOff x="2203268" y="1373778"/>
            <a:chExt cx="8666396" cy="155012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8DD57A-DC38-4342-B65E-6102856FA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786" t="50000" r="33571" b="40825"/>
            <a:stretch/>
          </p:blipFill>
          <p:spPr>
            <a:xfrm>
              <a:off x="2203268" y="1373778"/>
              <a:ext cx="8666396" cy="12910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35F86B6-E898-4DE9-8743-41F8DC3C4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786" t="63693" r="33571" b="34466"/>
            <a:stretch/>
          </p:blipFill>
          <p:spPr>
            <a:xfrm>
              <a:off x="2203268" y="2664823"/>
              <a:ext cx="8666396" cy="25907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1508AD-C1F9-4468-B35E-0FD988D0EE93}"/>
                  </a:ext>
                </a:extLst>
              </p:cNvPr>
              <p:cNvSpPr txBox="1"/>
              <p:nvPr/>
            </p:nvSpPr>
            <p:spPr>
              <a:xfrm>
                <a:off x="1962838" y="3254423"/>
                <a:ext cx="9104671" cy="1364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eriod" startAt="2"/>
                </a:pP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The slope -8.689 indicates the average number of cigarettes consumed by people worldwide in this period was decreasing at a rate of approximately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8</m:t>
                    </m:r>
                    <m:f>
                      <m:f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𝑐𝑖𝑔𝑎𝑟𝑒𝑡𝑡𝑒𝑠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𝑒𝑎𝑐h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𝑦𝑒𝑎𝑟</m:t>
                    </m:r>
                    <m:r>
                      <a:rPr lang="en-US" sz="2400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i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1508AD-C1F9-4468-B35E-0FD988D0E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38" y="3254423"/>
                <a:ext cx="9104671" cy="1364476"/>
              </a:xfrm>
              <a:prstGeom prst="rect">
                <a:avLst/>
              </a:prstGeom>
              <a:blipFill>
                <a:blip r:embed="rId3"/>
                <a:stretch>
                  <a:fillRect l="-1071" t="-4018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15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– Cigarette Smoking Part (c)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DD57A-DC38-4342-B65E-6102856FA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6" t="50000" r="33571" b="40825"/>
          <a:stretch/>
        </p:blipFill>
        <p:spPr>
          <a:xfrm>
            <a:off x="2241755" y="743703"/>
            <a:ext cx="8666396" cy="12910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5F86B6-E898-4DE9-8743-41F8DC3C4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6" t="65763" r="33571" b="30738"/>
          <a:stretch/>
        </p:blipFill>
        <p:spPr>
          <a:xfrm>
            <a:off x="2241755" y="2034748"/>
            <a:ext cx="8666396" cy="4924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1508AD-C1F9-4468-B35E-0FD988D0EE93}"/>
              </a:ext>
            </a:extLst>
          </p:cNvPr>
          <p:cNvSpPr txBox="1"/>
          <p:nvPr/>
        </p:nvSpPr>
        <p:spPr>
          <a:xfrm>
            <a:off x="2241755" y="3002627"/>
            <a:ext cx="9104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3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To predict the number of cigarettes consumed, on average, in 2012, we substitute t = 2012 in the regression equation to get: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3799A1-268F-4624-8F5D-24709B4E780D}"/>
                  </a:ext>
                </a:extLst>
              </p:cNvPr>
              <p:cNvSpPr txBox="1"/>
              <p:nvPr/>
            </p:nvSpPr>
            <p:spPr>
              <a:xfrm>
                <a:off x="710374" y="4776382"/>
                <a:ext cx="111713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𝟔𝟖𝟗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𝟐𝟎𝟏𝟐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𝟑𝟎𝟑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𝟒𝟒𝟖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𝟑𝟎𝟑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𝟖𝟐𝟏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𝒄𝒊𝒈𝒂𝒓𝒆𝒕𝒕𝒆𝒔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𝒑𝒆𝒓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𝒚𝒆𝒂𝒓</m:t>
                      </m:r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3799A1-268F-4624-8F5D-24709B4E78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74" y="4776382"/>
                <a:ext cx="11171328" cy="369332"/>
              </a:xfrm>
              <a:prstGeom prst="rect">
                <a:avLst/>
              </a:prstGeom>
              <a:blipFill>
                <a:blip r:embed="rId3"/>
                <a:stretch>
                  <a:fillRect l="-218" r="-21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978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21363" y="0"/>
            <a:ext cx="10272889" cy="637901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– Cigarette Smoking Part (d)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8DD57A-DC38-4342-B65E-6102856FA8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6" t="69005" r="33571" b="27017"/>
          <a:stretch/>
        </p:blipFill>
        <p:spPr>
          <a:xfrm>
            <a:off x="2124609" y="2089410"/>
            <a:ext cx="8666396" cy="5598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1FB659-8905-4094-BF83-513D0E4261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86" t="50000" r="33571" b="41386"/>
          <a:stretch/>
        </p:blipFill>
        <p:spPr>
          <a:xfrm>
            <a:off x="2124610" y="891997"/>
            <a:ext cx="8666396" cy="1212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FC3C8F-6150-485F-9A91-42A92CD8436D}"/>
              </a:ext>
            </a:extLst>
          </p:cNvPr>
          <p:cNvSpPr txBox="1"/>
          <p:nvPr/>
        </p:nvSpPr>
        <p:spPr>
          <a:xfrm>
            <a:off x="2124608" y="2737360"/>
            <a:ext cx="846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eriod" startAt="4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For this problem we let C = 800 and solve the equation for t.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8D5E96-9B04-42F4-9EEE-B6513968F664}"/>
                  </a:ext>
                </a:extLst>
              </p:cNvPr>
              <p:cNvSpPr txBox="1"/>
              <p:nvPr/>
            </p:nvSpPr>
            <p:spPr>
              <a:xfrm>
                <a:off x="2203268" y="3872878"/>
                <a:ext cx="5977171" cy="21788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𝟖𝟎𝟎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𝟔𝟖𝟗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𝟑𝟎𝟑</m:t>
                      </m:r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𝟏𝟕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𝟓𝟎𝟑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𝟔𝟖𝟗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𝟓𝟎𝟑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𝟔𝟖𝟗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𝟐𝟎𝟏𝟒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𝟑𝟖𝟔</m:t>
                      </m:r>
                    </m:oMath>
                  </m:oMathPara>
                </a14:m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Or about 1/3 of the way through 2014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8D5E96-9B04-42F4-9EEE-B6513968F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268" y="3872878"/>
                <a:ext cx="5977171" cy="2178866"/>
              </a:xfrm>
              <a:prstGeom prst="rect">
                <a:avLst/>
              </a:prstGeom>
              <a:blipFill>
                <a:blip r:embed="rId3"/>
                <a:stretch>
                  <a:fillRect l="-3058" b="-7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62AD9A-99A7-4AD0-9D3E-F4AC9B9046CF}"/>
                  </a:ext>
                </a:extLst>
              </p:cNvPr>
              <p:cNvSpPr txBox="1"/>
              <p:nvPr/>
            </p:nvSpPr>
            <p:spPr>
              <a:xfrm>
                <a:off x="2124608" y="3333962"/>
                <a:ext cx="32733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𝟔𝟖𝟗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𝟑𝟎𝟑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62AD9A-99A7-4AD0-9D3E-F4AC9B90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608" y="3333962"/>
                <a:ext cx="3273332" cy="369332"/>
              </a:xfrm>
              <a:prstGeom prst="rect">
                <a:avLst/>
              </a:prstGeom>
              <a:blipFill>
                <a:blip r:embed="rId4"/>
                <a:stretch>
                  <a:fillRect l="-1866" r="-186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76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Linear Regression: Finding the Line of Best Fit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A461677-B49C-8F44-BA66-237D02A67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4342" y="1371600"/>
            <a:ext cx="10272889" cy="483577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 1:</a:t>
            </a:r>
          </a:p>
          <a:p>
            <a:r>
              <a:rPr lang="en-US" dirty="0"/>
              <a:t>Independent variable is t – number of years since 1900</a:t>
            </a:r>
          </a:p>
          <a:p>
            <a:r>
              <a:rPr lang="en-US" dirty="0"/>
              <a:t>Dependent variable is G – gross receipts of movie industry, in billions of dollars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EC8F1-5B81-F14E-A6B2-41C0F3B2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900" y="1371600"/>
            <a:ext cx="8213703" cy="140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21363" y="0"/>
            <a:ext cx="10272889" cy="6379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– Cigarette Smoking Part (e)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38D64D-7FE3-42FC-8BE3-947046D718EA}"/>
              </a:ext>
            </a:extLst>
          </p:cNvPr>
          <p:cNvGrpSpPr/>
          <p:nvPr/>
        </p:nvGrpSpPr>
        <p:grpSpPr>
          <a:xfrm>
            <a:off x="2124610" y="891997"/>
            <a:ext cx="8666396" cy="2162394"/>
            <a:chOff x="2124610" y="891997"/>
            <a:chExt cx="8666396" cy="216239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68DD57A-DC38-4342-B65E-6102856FA8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786" t="69005" r="33571" b="23683"/>
            <a:stretch/>
          </p:blipFill>
          <p:spPr>
            <a:xfrm>
              <a:off x="2124610" y="2025445"/>
              <a:ext cx="8666396" cy="102894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11FB659-8905-4094-BF83-513D0E4261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786" t="50000" r="33571" b="41386"/>
            <a:stretch/>
          </p:blipFill>
          <p:spPr>
            <a:xfrm>
              <a:off x="2124610" y="891997"/>
              <a:ext cx="8666396" cy="121210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DC9AE1-35D6-40DB-91C3-BDC33E8ACDF5}"/>
                  </a:ext>
                </a:extLst>
              </p:cNvPr>
              <p:cNvSpPr txBox="1"/>
              <p:nvPr/>
            </p:nvSpPr>
            <p:spPr>
              <a:xfrm>
                <a:off x="2124610" y="3204532"/>
                <a:ext cx="866639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lphaLcPeriod" startAt="5"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Different answers are possible but extending the existing domain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5 years would be reasonable. Plug those values of t in the equation below to find the range.</a:t>
                </a:r>
              </a:p>
              <a:p>
                <a:pPr algn="ctr"/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D: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1983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≤2007</m:t>
                    </m:r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8DC9AE1-35D6-40DB-91C3-BDC33E8AC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610" y="3204532"/>
                <a:ext cx="8666395" cy="2246769"/>
              </a:xfrm>
              <a:prstGeom prst="rect">
                <a:avLst/>
              </a:prstGeom>
              <a:blipFill>
                <a:blip r:embed="rId3"/>
                <a:stretch>
                  <a:fillRect l="-1316" t="-3390" b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2F492-F8C6-4460-A721-BF966E26FC9D}"/>
                  </a:ext>
                </a:extLst>
              </p:cNvPr>
              <p:cNvSpPr txBox="1"/>
              <p:nvPr/>
            </p:nvSpPr>
            <p:spPr>
              <a:xfrm>
                <a:off x="4821141" y="5596671"/>
                <a:ext cx="32733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𝟔𝟖𝟗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𝟑𝟎𝟑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252F492-F8C6-4460-A721-BF966E26FC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141" y="5596671"/>
                <a:ext cx="3273332" cy="369332"/>
              </a:xfrm>
              <a:prstGeom prst="rect">
                <a:avLst/>
              </a:prstGeom>
              <a:blipFill>
                <a:blip r:embed="rId4"/>
                <a:stretch>
                  <a:fillRect l="-1862" r="-1676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72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/>
              <a:t>Correlation between two variables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076325" y="1211199"/>
            <a:ext cx="10506076" cy="3332816"/>
          </a:xfrm>
        </p:spPr>
        <p:txBody>
          <a:bodyPr>
            <a:no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en-US" altLang="en-US" sz="3200" b="1" dirty="0">
              <a:latin typeface="Palatino Linotype" panose="02040502050505030304" pitchFamily="18" charset="0"/>
            </a:endParaRPr>
          </a:p>
          <a:p>
            <a:pPr eaLnBrk="1" hangingPunct="1"/>
            <a:r>
              <a:rPr lang="en-US" altLang="en-US" sz="3200" dirty="0">
                <a:latin typeface="Palatino Linotype" panose="02040502050505030304" pitchFamily="18" charset="0"/>
              </a:rPr>
              <a:t>A relationship between two variables.  </a:t>
            </a:r>
          </a:p>
          <a:p>
            <a:pPr eaLnBrk="1" hangingPunct="1"/>
            <a:r>
              <a:rPr lang="en-US" altLang="en-US" sz="3200" dirty="0">
                <a:latin typeface="Palatino Linotype" panose="02040502050505030304" pitchFamily="18" charset="0"/>
              </a:rPr>
              <a:t>The data can be represented by ordered pairs (</a:t>
            </a:r>
            <a:r>
              <a:rPr lang="en-US" altLang="en-US" sz="3200" i="1" dirty="0">
                <a:latin typeface="Palatino Linotype" panose="02040502050505030304" pitchFamily="18" charset="0"/>
              </a:rPr>
              <a:t>x</a:t>
            </a:r>
            <a:r>
              <a:rPr lang="en-US" altLang="en-US" sz="3200" dirty="0">
                <a:latin typeface="Palatino Linotype" panose="02040502050505030304" pitchFamily="18" charset="0"/>
              </a:rPr>
              <a:t>, </a:t>
            </a:r>
            <a:r>
              <a:rPr lang="en-US" altLang="en-US" sz="3200" i="1" dirty="0">
                <a:latin typeface="Palatino Linotype" panose="02040502050505030304" pitchFamily="18" charset="0"/>
              </a:rPr>
              <a:t>y</a:t>
            </a:r>
            <a:r>
              <a:rPr lang="en-US" altLang="en-US" sz="3200" dirty="0">
                <a:latin typeface="Palatino Linotype" panose="02040502050505030304" pitchFamily="18" charset="0"/>
              </a:rPr>
              <a:t>) </a:t>
            </a:r>
          </a:p>
          <a:p>
            <a:pPr lvl="1" eaLnBrk="1" hangingPunct="1"/>
            <a:r>
              <a:rPr lang="en-US" altLang="en-US" sz="2800" i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x</a:t>
            </a:r>
            <a:r>
              <a:rPr lang="en-US" altLang="en-US" sz="28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is the</a:t>
            </a:r>
            <a:r>
              <a:rPr lang="en-US" altLang="en-US" sz="28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independent variable</a:t>
            </a:r>
          </a:p>
          <a:p>
            <a:pPr lvl="1" eaLnBrk="1" hangingPunct="1"/>
            <a:r>
              <a:rPr lang="en-US" altLang="en-US" sz="2800" i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y</a:t>
            </a:r>
            <a:r>
              <a:rPr lang="en-US" altLang="en-US" sz="28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is the</a:t>
            </a:r>
            <a:r>
              <a:rPr lang="en-US" altLang="en-US" sz="2800" b="1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dependent variable</a:t>
            </a:r>
            <a:r>
              <a:rPr lang="en-US" altLang="en-US" sz="2800" dirty="0"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64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en-US" altLang="en-US" dirty="0"/>
              <a:t>Correlation</a:t>
            </a:r>
          </a:p>
        </p:txBody>
      </p:sp>
      <p:graphicFrame>
        <p:nvGraphicFramePr>
          <p:cNvPr id="778423" name="Group 18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70268761"/>
              </p:ext>
            </p:extLst>
          </p:nvPr>
        </p:nvGraphicFramePr>
        <p:xfrm>
          <a:off x="1128401" y="2868776"/>
          <a:ext cx="3581400" cy="9144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x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S PGothic" panose="020B0600070205080204" pitchFamily="34" charset="-128"/>
                        </a:rPr>
                        <a:t>y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– 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–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–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MS PGothic" panose="020B0600070205080204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Palatino Linotype" panose="02040502050505030304" pitchFamily="18" charset="0"/>
                          <a:ea typeface="MS PGothic" panose="020B0600070205080204" pitchFamily="34" charset="-128"/>
                          <a:sym typeface="Symbol" panose="05050102010706020507" pitchFamily="18" charset="2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85" name="Rectangle 72"/>
          <p:cNvSpPr>
            <a:spLocks noChangeArrowheads="1"/>
          </p:cNvSpPr>
          <p:nvPr/>
        </p:nvSpPr>
        <p:spPr bwMode="auto">
          <a:xfrm>
            <a:off x="1409140" y="1009977"/>
            <a:ext cx="954517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scatter plot 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can be used to determine whether a linear (straight line) correlation exists between two variables.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019800" y="2435336"/>
            <a:ext cx="4198938" cy="3549650"/>
            <a:chOff x="4419600" y="2622550"/>
            <a:chExt cx="4198938" cy="3549650"/>
          </a:xfrm>
        </p:grpSpPr>
        <p:grpSp>
          <p:nvGrpSpPr>
            <p:cNvPr id="15389" name="Group 185"/>
            <p:cNvGrpSpPr>
              <a:grpSpLocks/>
            </p:cNvGrpSpPr>
            <p:nvPr/>
          </p:nvGrpSpPr>
          <p:grpSpPr bwMode="auto">
            <a:xfrm>
              <a:off x="4419600" y="2622550"/>
              <a:ext cx="4198938" cy="3549650"/>
              <a:chOff x="3259" y="1833"/>
              <a:chExt cx="2645" cy="2236"/>
            </a:xfrm>
          </p:grpSpPr>
          <p:sp>
            <p:nvSpPr>
              <p:cNvPr id="15395" name="Line 74"/>
              <p:cNvSpPr>
                <a:spLocks noChangeShapeType="1"/>
              </p:cNvSpPr>
              <p:nvPr/>
            </p:nvSpPr>
            <p:spPr bwMode="auto">
              <a:xfrm>
                <a:off x="3259" y="2852"/>
                <a:ext cx="2287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75"/>
              <p:cNvSpPr>
                <a:spLocks noChangeShapeType="1"/>
              </p:cNvSpPr>
              <p:nvPr/>
            </p:nvSpPr>
            <p:spPr bwMode="auto">
              <a:xfrm>
                <a:off x="4530" y="2748"/>
                <a:ext cx="0" cy="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Text Box 76"/>
              <p:cNvSpPr txBox="1">
                <a:spLocks noChangeArrowheads="1"/>
              </p:cNvSpPr>
              <p:nvPr/>
            </p:nvSpPr>
            <p:spPr bwMode="auto">
              <a:xfrm>
                <a:off x="5563" y="2655"/>
                <a:ext cx="341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 i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  <p:sp>
            <p:nvSpPr>
              <p:cNvPr id="15398" name="Line 77"/>
              <p:cNvSpPr>
                <a:spLocks noChangeShapeType="1"/>
              </p:cNvSpPr>
              <p:nvPr/>
            </p:nvSpPr>
            <p:spPr bwMode="auto">
              <a:xfrm>
                <a:off x="4231" y="2748"/>
                <a:ext cx="0" cy="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78"/>
              <p:cNvSpPr>
                <a:spLocks noChangeShapeType="1"/>
              </p:cNvSpPr>
              <p:nvPr/>
            </p:nvSpPr>
            <p:spPr bwMode="auto">
              <a:xfrm>
                <a:off x="5426" y="2748"/>
                <a:ext cx="0" cy="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79"/>
              <p:cNvSpPr>
                <a:spLocks noChangeShapeType="1"/>
              </p:cNvSpPr>
              <p:nvPr/>
            </p:nvSpPr>
            <p:spPr bwMode="auto">
              <a:xfrm>
                <a:off x="4828" y="2748"/>
                <a:ext cx="0" cy="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Line 80"/>
              <p:cNvSpPr>
                <a:spLocks noChangeShapeType="1"/>
              </p:cNvSpPr>
              <p:nvPr/>
            </p:nvSpPr>
            <p:spPr bwMode="auto">
              <a:xfrm>
                <a:off x="5127" y="2748"/>
                <a:ext cx="0" cy="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Text Box 81"/>
              <p:cNvSpPr txBox="1">
                <a:spLocks noChangeArrowheads="1"/>
              </p:cNvSpPr>
              <p:nvPr/>
            </p:nvSpPr>
            <p:spPr bwMode="auto">
              <a:xfrm>
                <a:off x="4145" y="2919"/>
                <a:ext cx="34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5403" name="Text Box 82"/>
              <p:cNvSpPr txBox="1">
                <a:spLocks noChangeArrowheads="1"/>
              </p:cNvSpPr>
              <p:nvPr/>
            </p:nvSpPr>
            <p:spPr bwMode="auto">
              <a:xfrm>
                <a:off x="4732" y="2919"/>
                <a:ext cx="3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grpSp>
            <p:nvGrpSpPr>
              <p:cNvPr id="15404" name="Group 184"/>
              <p:cNvGrpSpPr>
                <a:grpSpLocks/>
              </p:cNvGrpSpPr>
              <p:nvPr/>
            </p:nvGrpSpPr>
            <p:grpSpPr bwMode="auto">
              <a:xfrm>
                <a:off x="3309" y="1833"/>
                <a:ext cx="678" cy="2236"/>
                <a:chOff x="3309" y="1833"/>
                <a:chExt cx="678" cy="2236"/>
              </a:xfrm>
            </p:grpSpPr>
            <p:sp>
              <p:nvSpPr>
                <p:cNvPr id="15406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333" y="3312"/>
                  <a:ext cx="3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–</a:t>
                  </a:r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5407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309" y="3838"/>
                  <a:ext cx="34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–</a:t>
                  </a:r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</a:t>
                  </a:r>
                </a:p>
              </p:txBody>
            </p:sp>
            <p:sp>
              <p:nvSpPr>
                <p:cNvPr id="15408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3679" y="2082"/>
                  <a:ext cx="0" cy="197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9" name="Line 87"/>
                <p:cNvSpPr>
                  <a:spLocks noChangeShapeType="1"/>
                </p:cNvSpPr>
                <p:nvPr/>
              </p:nvSpPr>
              <p:spPr bwMode="auto">
                <a:xfrm>
                  <a:off x="3566" y="3438"/>
                  <a:ext cx="2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0" name="Line 88"/>
                <p:cNvSpPr>
                  <a:spLocks noChangeShapeType="1"/>
                </p:cNvSpPr>
                <p:nvPr/>
              </p:nvSpPr>
              <p:spPr bwMode="auto">
                <a:xfrm>
                  <a:off x="3566" y="2613"/>
                  <a:ext cx="2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1" name="Line 89"/>
                <p:cNvSpPr>
                  <a:spLocks noChangeShapeType="1"/>
                </p:cNvSpPr>
                <p:nvPr/>
              </p:nvSpPr>
              <p:spPr bwMode="auto">
                <a:xfrm>
                  <a:off x="3566" y="3164"/>
                  <a:ext cx="2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2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3589" y="1833"/>
                  <a:ext cx="398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800" i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</a:p>
              </p:txBody>
            </p:sp>
            <p:sp>
              <p:nvSpPr>
                <p:cNvPr id="15413" name="Line 91"/>
                <p:cNvSpPr>
                  <a:spLocks noChangeShapeType="1"/>
                </p:cNvSpPr>
                <p:nvPr/>
              </p:nvSpPr>
              <p:spPr bwMode="auto">
                <a:xfrm>
                  <a:off x="3564" y="3715"/>
                  <a:ext cx="2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4" name="Line 92"/>
                <p:cNvSpPr>
                  <a:spLocks noChangeShapeType="1"/>
                </p:cNvSpPr>
                <p:nvPr/>
              </p:nvSpPr>
              <p:spPr bwMode="auto">
                <a:xfrm>
                  <a:off x="3555" y="2372"/>
                  <a:ext cx="2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5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3390" y="2247"/>
                  <a:ext cx="34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r>
                    <a:rPr lang="en-US" altLang="en-US" sz="18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15416" name="Line 95"/>
                <p:cNvSpPr>
                  <a:spLocks noChangeShapeType="1"/>
                </p:cNvSpPr>
                <p:nvPr/>
              </p:nvSpPr>
              <p:spPr bwMode="auto">
                <a:xfrm>
                  <a:off x="3564" y="3959"/>
                  <a:ext cx="225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7" name="Line 98"/>
                <p:cNvSpPr>
                  <a:spLocks noChangeShapeType="1"/>
                </p:cNvSpPr>
                <p:nvPr/>
              </p:nvSpPr>
              <p:spPr bwMode="auto">
                <a:xfrm>
                  <a:off x="3933" y="2748"/>
                  <a:ext cx="0" cy="2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8" name="Line 99"/>
                <p:cNvSpPr>
                  <a:spLocks noChangeShapeType="1"/>
                </p:cNvSpPr>
                <p:nvPr/>
              </p:nvSpPr>
              <p:spPr bwMode="auto">
                <a:xfrm>
                  <a:off x="3409" y="2755"/>
                  <a:ext cx="0" cy="20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05" name="Text Box 100"/>
              <p:cNvSpPr txBox="1">
                <a:spLocks noChangeArrowheads="1"/>
              </p:cNvSpPr>
              <p:nvPr/>
            </p:nvSpPr>
            <p:spPr bwMode="auto">
              <a:xfrm>
                <a:off x="5333" y="2919"/>
                <a:ext cx="34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p:grpSp>
        <p:sp>
          <p:nvSpPr>
            <p:cNvPr id="15390" name="Oval 102"/>
            <p:cNvSpPr>
              <a:spLocks noChangeArrowheads="1"/>
            </p:cNvSpPr>
            <p:nvPr/>
          </p:nvSpPr>
          <p:spPr bwMode="auto">
            <a:xfrm>
              <a:off x="6380163" y="4673600"/>
              <a:ext cx="134937" cy="13493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1" name="Oval 103"/>
            <p:cNvSpPr>
              <a:spLocks noChangeArrowheads="1"/>
            </p:cNvSpPr>
            <p:nvPr/>
          </p:nvSpPr>
          <p:spPr bwMode="auto">
            <a:xfrm>
              <a:off x="5899150" y="5108575"/>
              <a:ext cx="134938" cy="13493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2" name="Oval 105"/>
            <p:cNvSpPr>
              <a:spLocks noChangeArrowheads="1"/>
            </p:cNvSpPr>
            <p:nvPr/>
          </p:nvSpPr>
          <p:spPr bwMode="auto">
            <a:xfrm>
              <a:off x="5440363" y="5935663"/>
              <a:ext cx="134937" cy="13493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3" name="Oval 106"/>
            <p:cNvSpPr>
              <a:spLocks noChangeArrowheads="1"/>
            </p:cNvSpPr>
            <p:nvPr/>
          </p:nvSpPr>
          <p:spPr bwMode="auto">
            <a:xfrm>
              <a:off x="6848475" y="4181475"/>
              <a:ext cx="134938" cy="13493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94" name="Oval 107"/>
            <p:cNvSpPr>
              <a:spLocks noChangeArrowheads="1"/>
            </p:cNvSpPr>
            <p:nvPr/>
          </p:nvSpPr>
          <p:spPr bwMode="auto">
            <a:xfrm>
              <a:off x="7316788" y="3408363"/>
              <a:ext cx="134937" cy="13493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78381" name="Rectangle 141"/>
          <p:cNvSpPr>
            <a:spLocks noChangeArrowheads="1"/>
          </p:cNvSpPr>
          <p:nvPr/>
        </p:nvSpPr>
        <p:spPr bwMode="auto">
          <a:xfrm>
            <a:off x="1370190" y="2173726"/>
            <a:ext cx="16898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Example</a:t>
            </a:r>
            <a:r>
              <a:rPr lang="en-US" altLang="en-US" sz="2800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512099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dirty="0"/>
              <a:t>Types of Correlation</a:t>
            </a:r>
          </a:p>
        </p:txBody>
      </p:sp>
      <p:grpSp>
        <p:nvGrpSpPr>
          <p:cNvPr id="16386" name="Group 3"/>
          <p:cNvGrpSpPr>
            <a:grpSpLocks/>
          </p:cNvGrpSpPr>
          <p:nvPr/>
        </p:nvGrpSpPr>
        <p:grpSpPr bwMode="auto">
          <a:xfrm>
            <a:off x="2252664" y="971550"/>
            <a:ext cx="2128837" cy="2293938"/>
            <a:chOff x="123" y="816"/>
            <a:chExt cx="1341" cy="1445"/>
          </a:xfrm>
        </p:grpSpPr>
        <p:sp>
          <p:nvSpPr>
            <p:cNvPr id="16512" name="Text Box 4"/>
            <p:cNvSpPr txBox="1">
              <a:spLocks noChangeArrowheads="1"/>
            </p:cNvSpPr>
            <p:nvPr/>
          </p:nvSpPr>
          <p:spPr bwMode="auto">
            <a:xfrm>
              <a:off x="1257" y="2028"/>
              <a:ext cx="2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513" name="Line 5"/>
            <p:cNvSpPr>
              <a:spLocks noChangeShapeType="1"/>
            </p:cNvSpPr>
            <p:nvPr/>
          </p:nvSpPr>
          <p:spPr bwMode="auto">
            <a:xfrm>
              <a:off x="144" y="2142"/>
              <a:ext cx="115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6"/>
            <p:cNvSpPr>
              <a:spLocks noChangeShapeType="1"/>
            </p:cNvSpPr>
            <p:nvPr/>
          </p:nvSpPr>
          <p:spPr bwMode="auto">
            <a:xfrm flipH="1" flipV="1">
              <a:off x="202" y="1071"/>
              <a:ext cx="10" cy="115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Text Box 7"/>
            <p:cNvSpPr txBox="1">
              <a:spLocks noChangeArrowheads="1"/>
            </p:cNvSpPr>
            <p:nvPr/>
          </p:nvSpPr>
          <p:spPr bwMode="auto">
            <a:xfrm>
              <a:off x="123" y="816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2244727" y="3195639"/>
            <a:ext cx="4013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CA" altLang="en-US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Negative Linear Correlation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328864" y="3733800"/>
            <a:ext cx="2128837" cy="2274888"/>
            <a:chOff x="123" y="816"/>
            <a:chExt cx="1341" cy="1433"/>
          </a:xfrm>
        </p:grpSpPr>
        <p:sp>
          <p:nvSpPr>
            <p:cNvPr id="16508" name="Text Box 10"/>
            <p:cNvSpPr txBox="1">
              <a:spLocks noChangeArrowheads="1"/>
            </p:cNvSpPr>
            <p:nvPr/>
          </p:nvSpPr>
          <p:spPr bwMode="auto">
            <a:xfrm>
              <a:off x="1257" y="2016"/>
              <a:ext cx="2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509" name="Line 11"/>
            <p:cNvSpPr>
              <a:spLocks noChangeShapeType="1"/>
            </p:cNvSpPr>
            <p:nvPr/>
          </p:nvSpPr>
          <p:spPr bwMode="auto">
            <a:xfrm>
              <a:off x="144" y="2142"/>
              <a:ext cx="115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2"/>
            <p:cNvSpPr>
              <a:spLocks noChangeShapeType="1"/>
            </p:cNvSpPr>
            <p:nvPr/>
          </p:nvSpPr>
          <p:spPr bwMode="auto">
            <a:xfrm flipH="1" flipV="1">
              <a:off x="202" y="1071"/>
              <a:ext cx="10" cy="115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Text Box 13"/>
            <p:cNvSpPr txBox="1">
              <a:spLocks noChangeArrowheads="1"/>
            </p:cNvSpPr>
            <p:nvPr/>
          </p:nvSpPr>
          <p:spPr bwMode="auto">
            <a:xfrm>
              <a:off x="123" y="816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1078286" name="Rectangle 14"/>
          <p:cNvSpPr>
            <a:spLocks noChangeArrowheads="1"/>
          </p:cNvSpPr>
          <p:nvPr/>
        </p:nvSpPr>
        <p:spPr bwMode="auto">
          <a:xfrm>
            <a:off x="2735263" y="5877157"/>
            <a:ext cx="17315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CA" altLang="en-US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No Correlation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  <a:ea typeface="MS PGothic" panose="020B0600070205080204" pitchFamily="34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519864" y="976314"/>
            <a:ext cx="2128837" cy="2289175"/>
            <a:chOff x="123" y="816"/>
            <a:chExt cx="1341" cy="1442"/>
          </a:xfrm>
        </p:grpSpPr>
        <p:sp>
          <p:nvSpPr>
            <p:cNvPr id="16504" name="Text Box 16"/>
            <p:cNvSpPr txBox="1">
              <a:spLocks noChangeArrowheads="1"/>
            </p:cNvSpPr>
            <p:nvPr/>
          </p:nvSpPr>
          <p:spPr bwMode="auto">
            <a:xfrm>
              <a:off x="1257" y="2025"/>
              <a:ext cx="2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505" name="Line 17"/>
            <p:cNvSpPr>
              <a:spLocks noChangeShapeType="1"/>
            </p:cNvSpPr>
            <p:nvPr/>
          </p:nvSpPr>
          <p:spPr bwMode="auto">
            <a:xfrm>
              <a:off x="144" y="2142"/>
              <a:ext cx="1152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8"/>
            <p:cNvSpPr>
              <a:spLocks noChangeShapeType="1"/>
            </p:cNvSpPr>
            <p:nvPr/>
          </p:nvSpPr>
          <p:spPr bwMode="auto">
            <a:xfrm flipH="1" flipV="1">
              <a:off x="202" y="1071"/>
              <a:ext cx="10" cy="115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Text Box 19"/>
            <p:cNvSpPr txBox="1">
              <a:spLocks noChangeArrowheads="1"/>
            </p:cNvSpPr>
            <p:nvPr/>
          </p:nvSpPr>
          <p:spPr bwMode="auto">
            <a:xfrm>
              <a:off x="123" y="816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1078292" name="Rectangle 20"/>
          <p:cNvSpPr>
            <a:spLocks noChangeArrowheads="1"/>
          </p:cNvSpPr>
          <p:nvPr/>
        </p:nvSpPr>
        <p:spPr bwMode="auto">
          <a:xfrm>
            <a:off x="6477000" y="3195638"/>
            <a:ext cx="29337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CA" altLang="en-US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Positive Linear Correlation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  <a:ea typeface="MS PGothic" panose="020B0600070205080204" pitchFamily="34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596064" y="3738564"/>
            <a:ext cx="2395537" cy="2270125"/>
            <a:chOff x="123" y="816"/>
            <a:chExt cx="1509" cy="1430"/>
          </a:xfrm>
        </p:grpSpPr>
        <p:sp>
          <p:nvSpPr>
            <p:cNvPr id="16500" name="Text Box 22"/>
            <p:cNvSpPr txBox="1">
              <a:spLocks noChangeArrowheads="1"/>
            </p:cNvSpPr>
            <p:nvPr/>
          </p:nvSpPr>
          <p:spPr bwMode="auto">
            <a:xfrm>
              <a:off x="1425" y="2013"/>
              <a:ext cx="2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6501" name="Line 23"/>
            <p:cNvSpPr>
              <a:spLocks noChangeShapeType="1"/>
            </p:cNvSpPr>
            <p:nvPr/>
          </p:nvSpPr>
          <p:spPr bwMode="auto">
            <a:xfrm>
              <a:off x="144" y="2142"/>
              <a:ext cx="1296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24"/>
            <p:cNvSpPr>
              <a:spLocks noChangeShapeType="1"/>
            </p:cNvSpPr>
            <p:nvPr/>
          </p:nvSpPr>
          <p:spPr bwMode="auto">
            <a:xfrm flipH="1" flipV="1">
              <a:off x="202" y="1071"/>
              <a:ext cx="10" cy="115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Text Box 25"/>
            <p:cNvSpPr txBox="1">
              <a:spLocks noChangeArrowheads="1"/>
            </p:cNvSpPr>
            <p:nvPr/>
          </p:nvSpPr>
          <p:spPr bwMode="auto">
            <a:xfrm>
              <a:off x="123" y="816"/>
              <a:ext cx="1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  <p:sp>
        <p:nvSpPr>
          <p:cNvPr id="1078298" name="Rectangle 26"/>
          <p:cNvSpPr>
            <a:spLocks noChangeArrowheads="1"/>
          </p:cNvSpPr>
          <p:nvPr/>
        </p:nvSpPr>
        <p:spPr bwMode="auto">
          <a:xfrm>
            <a:off x="6519863" y="5957888"/>
            <a:ext cx="24529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CA" altLang="en-US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Nonlinear Correlation</a:t>
            </a:r>
            <a:endParaRPr lang="en-US" altLang="en-US" dirty="0">
              <a:solidFill>
                <a:schemeClr val="accent1">
                  <a:lumMod val="75000"/>
                </a:schemeClr>
              </a:solidFill>
              <a:latin typeface="Palatino Linotype" panose="02040502050505030304" pitchFamily="18" charset="0"/>
              <a:ea typeface="MS PGothic" panose="020B0600070205080204" pitchFamily="34" charset="-128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398" name="Text Box 130"/>
          <p:cNvSpPr txBox="1">
            <a:spLocks noChangeArrowheads="1"/>
          </p:cNvSpPr>
          <p:nvPr/>
        </p:nvSpPr>
        <p:spPr bwMode="auto">
          <a:xfrm>
            <a:off x="3491656" y="1124071"/>
            <a:ext cx="2681288" cy="83099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As </a:t>
            </a:r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increases, </a:t>
            </a:r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tends to decrease.</a:t>
            </a:r>
          </a:p>
        </p:txBody>
      </p:sp>
      <p:sp>
        <p:nvSpPr>
          <p:cNvPr id="1078403" name="Text Box 131"/>
          <p:cNvSpPr txBox="1">
            <a:spLocks noChangeArrowheads="1"/>
          </p:cNvSpPr>
          <p:nvPr/>
        </p:nvSpPr>
        <p:spPr bwMode="auto">
          <a:xfrm>
            <a:off x="8161291" y="1212355"/>
            <a:ext cx="2546350" cy="64633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eaLnBrk="1" hangingPunct="1">
              <a:defRPr>
                <a:solidFill>
                  <a:schemeClr val="accent1">
                    <a:lumMod val="75000"/>
                  </a:schemeClr>
                </a:solidFill>
                <a:latin typeface="Palatino Linotype" panose="02040502050505030304" pitchFamily="18" charset="0"/>
                <a:ea typeface="MS PGothic" panose="020B0600070205080204" pitchFamily="34" charset="-128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/>
              <a:t>As x increases, y tends to increase.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986ED9-0070-4998-B93B-E3C1527E5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869" y="1344547"/>
            <a:ext cx="1322947" cy="1554615"/>
          </a:xfrm>
          <a:prstGeom prst="rect">
            <a:avLst/>
          </a:prstGeom>
        </p:spPr>
      </p:pic>
      <p:grpSp>
        <p:nvGrpSpPr>
          <p:cNvPr id="133" name="Group 46">
            <a:extLst>
              <a:ext uri="{FF2B5EF4-FFF2-40B4-BE49-F238E27FC236}">
                <a16:creationId xmlns:a16="http://schemas.microsoft.com/office/drawing/2014/main" id="{76221338-FF48-4AA4-854E-C51E5F7DB051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6708733" y="1438049"/>
            <a:ext cx="1327150" cy="1539875"/>
            <a:chOff x="950" y="1008"/>
            <a:chExt cx="836" cy="970"/>
          </a:xfrm>
          <a:solidFill>
            <a:schemeClr val="accent1">
              <a:lumMod val="75000"/>
            </a:schemeClr>
          </a:solidFill>
        </p:grpSpPr>
        <p:sp>
          <p:nvSpPr>
            <p:cNvPr id="134" name="Oval 47">
              <a:extLst>
                <a:ext uri="{FF2B5EF4-FFF2-40B4-BE49-F238E27FC236}">
                  <a16:creationId xmlns:a16="http://schemas.microsoft.com/office/drawing/2014/main" id="{632785D6-8CF1-464E-B5C7-70C3A012AB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48" y="144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Oval 48">
              <a:extLst>
                <a:ext uri="{FF2B5EF4-FFF2-40B4-BE49-F238E27FC236}">
                  <a16:creationId xmlns:a16="http://schemas.microsoft.com/office/drawing/2014/main" id="{B4B61C66-9849-45AA-816A-A7B1DCC52A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96" y="168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Oval 49">
              <a:extLst>
                <a:ext uri="{FF2B5EF4-FFF2-40B4-BE49-F238E27FC236}">
                  <a16:creationId xmlns:a16="http://schemas.microsoft.com/office/drawing/2014/main" id="{A8850A82-A8AD-4C46-9322-E656472A69D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163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Oval 50">
              <a:extLst>
                <a:ext uri="{FF2B5EF4-FFF2-40B4-BE49-F238E27FC236}">
                  <a16:creationId xmlns:a16="http://schemas.microsoft.com/office/drawing/2014/main" id="{D79DCC78-D96D-4AAA-9496-9A691F63206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36" y="172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Oval 51">
              <a:extLst>
                <a:ext uri="{FF2B5EF4-FFF2-40B4-BE49-F238E27FC236}">
                  <a16:creationId xmlns:a16="http://schemas.microsoft.com/office/drawing/2014/main" id="{443EF58C-95AE-4D21-A748-84162774FE8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32" y="1824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Oval 52">
              <a:extLst>
                <a:ext uri="{FF2B5EF4-FFF2-40B4-BE49-F238E27FC236}">
                  <a16:creationId xmlns:a16="http://schemas.microsoft.com/office/drawing/2014/main" id="{B8F9C599-AA50-4875-AF41-1437D9E9CB5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728" y="192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Oval 53">
              <a:extLst>
                <a:ext uri="{FF2B5EF4-FFF2-40B4-BE49-F238E27FC236}">
                  <a16:creationId xmlns:a16="http://schemas.microsoft.com/office/drawing/2014/main" id="{5265D301-9B7C-424D-96EC-B15CDEF356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56" y="100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Oval 54">
              <a:extLst>
                <a:ext uri="{FF2B5EF4-FFF2-40B4-BE49-F238E27FC236}">
                  <a16:creationId xmlns:a16="http://schemas.microsoft.com/office/drawing/2014/main" id="{C85767BD-EAAC-4C65-BA44-C34664F07E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04" y="115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Oval 55">
              <a:extLst>
                <a:ext uri="{FF2B5EF4-FFF2-40B4-BE49-F238E27FC236}">
                  <a16:creationId xmlns:a16="http://schemas.microsoft.com/office/drawing/2014/main" id="{79386C7E-94D6-49DD-8DEF-2D4D18D4221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96" y="129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Oval 56">
              <a:extLst>
                <a:ext uri="{FF2B5EF4-FFF2-40B4-BE49-F238E27FC236}">
                  <a16:creationId xmlns:a16="http://schemas.microsoft.com/office/drawing/2014/main" id="{F981D97E-90C6-4881-825F-9B3D32B26E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344" y="148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Oval 57">
              <a:extLst>
                <a:ext uri="{FF2B5EF4-FFF2-40B4-BE49-F238E27FC236}">
                  <a16:creationId xmlns:a16="http://schemas.microsoft.com/office/drawing/2014/main" id="{C9ABC894-53EB-4305-AAD5-5B7BB193A9D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88" y="153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Oval 58">
              <a:extLst>
                <a:ext uri="{FF2B5EF4-FFF2-40B4-BE49-F238E27FC236}">
                  <a16:creationId xmlns:a16="http://schemas.microsoft.com/office/drawing/2014/main" id="{9CE71942-FA5D-4179-811F-60C582CDF52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84" y="163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Oval 59">
              <a:extLst>
                <a:ext uri="{FF2B5EF4-FFF2-40B4-BE49-F238E27FC236}">
                  <a16:creationId xmlns:a16="http://schemas.microsoft.com/office/drawing/2014/main" id="{82A9A65C-4038-47E4-B1F8-CCF2082DE6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0" y="124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Oval 60">
              <a:extLst>
                <a:ext uri="{FF2B5EF4-FFF2-40B4-BE49-F238E27FC236}">
                  <a16:creationId xmlns:a16="http://schemas.microsoft.com/office/drawing/2014/main" id="{FEB710BC-B7BE-4438-949B-4BD4C2B525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2" y="129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Oval 61">
              <a:extLst>
                <a:ext uri="{FF2B5EF4-FFF2-40B4-BE49-F238E27FC236}">
                  <a16:creationId xmlns:a16="http://schemas.microsoft.com/office/drawing/2014/main" id="{3456C41D-DE49-4122-AE3B-008D77437C8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52" y="144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Oval 62">
              <a:extLst>
                <a:ext uri="{FF2B5EF4-FFF2-40B4-BE49-F238E27FC236}">
                  <a16:creationId xmlns:a16="http://schemas.microsoft.com/office/drawing/2014/main" id="{3FDAA9AE-2437-42DF-B58D-811B75EA84F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48" y="153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Oval 63">
              <a:extLst>
                <a:ext uri="{FF2B5EF4-FFF2-40B4-BE49-F238E27FC236}">
                  <a16:creationId xmlns:a16="http://schemas.microsoft.com/office/drawing/2014/main" id="{9DB1CAB6-C7BD-44F4-B52D-52F21852FC5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584" y="192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Oval 64">
              <a:extLst>
                <a:ext uri="{FF2B5EF4-FFF2-40B4-BE49-F238E27FC236}">
                  <a16:creationId xmlns:a16="http://schemas.microsoft.com/office/drawing/2014/main" id="{DC71FD0F-D58B-40AF-A836-86095D4B72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440" y="172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Group 65">
            <a:extLst>
              <a:ext uri="{FF2B5EF4-FFF2-40B4-BE49-F238E27FC236}">
                <a16:creationId xmlns:a16="http://schemas.microsoft.com/office/drawing/2014/main" id="{F78D143A-59B7-4751-B05C-9ACD46F0AD1F}"/>
              </a:ext>
            </a:extLst>
          </p:cNvPr>
          <p:cNvGrpSpPr>
            <a:grpSpLocks/>
          </p:cNvGrpSpPr>
          <p:nvPr/>
        </p:nvGrpSpPr>
        <p:grpSpPr bwMode="auto">
          <a:xfrm>
            <a:off x="2493964" y="4065703"/>
            <a:ext cx="1676400" cy="1692275"/>
            <a:chOff x="864" y="2592"/>
            <a:chExt cx="1056" cy="1066"/>
          </a:xfrm>
          <a:solidFill>
            <a:schemeClr val="accent1">
              <a:lumMod val="75000"/>
            </a:schemeClr>
          </a:solidFill>
        </p:grpSpPr>
        <p:sp>
          <p:nvSpPr>
            <p:cNvPr id="153" name="Oval 66">
              <a:extLst>
                <a:ext uri="{FF2B5EF4-FFF2-40B4-BE49-F238E27FC236}">
                  <a16:creationId xmlns:a16="http://schemas.microsoft.com/office/drawing/2014/main" id="{44016710-90E9-4DFB-8617-E59D7CC3869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013" y="286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Oval 67">
              <a:extLst>
                <a:ext uri="{FF2B5EF4-FFF2-40B4-BE49-F238E27FC236}">
                  <a16:creationId xmlns:a16="http://schemas.microsoft.com/office/drawing/2014/main" id="{D0607DF7-6240-4055-8D7E-8F3E1C59D5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248" y="297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Oval 68">
              <a:extLst>
                <a:ext uri="{FF2B5EF4-FFF2-40B4-BE49-F238E27FC236}">
                  <a16:creationId xmlns:a16="http://schemas.microsoft.com/office/drawing/2014/main" id="{D43CC98F-6733-4D5C-A296-0619652A8A2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344" y="288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Oval 69">
              <a:extLst>
                <a:ext uri="{FF2B5EF4-FFF2-40B4-BE49-F238E27FC236}">
                  <a16:creationId xmlns:a16="http://schemas.microsoft.com/office/drawing/2014/main" id="{AA07E6DE-A95C-4F31-9C5D-EDAAC64ECA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349" y="276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Oval 70">
              <a:extLst>
                <a:ext uri="{FF2B5EF4-FFF2-40B4-BE49-F238E27FC236}">
                  <a16:creationId xmlns:a16="http://schemas.microsoft.com/office/drawing/2014/main" id="{6166BCDD-DF05-4B14-A425-AF4796F36B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637" y="276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Oval 71">
              <a:extLst>
                <a:ext uri="{FF2B5EF4-FFF2-40B4-BE49-F238E27FC236}">
                  <a16:creationId xmlns:a16="http://schemas.microsoft.com/office/drawing/2014/main" id="{33F65329-11FF-45F3-8AF9-22D9C9DCC43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781" y="271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Oval 72">
              <a:extLst>
                <a:ext uri="{FF2B5EF4-FFF2-40B4-BE49-F238E27FC236}">
                  <a16:creationId xmlns:a16="http://schemas.microsoft.com/office/drawing/2014/main" id="{27B9E93D-4949-4A3B-9F8C-1C7459A6EA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960" y="3504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Oval 73">
              <a:extLst>
                <a:ext uri="{FF2B5EF4-FFF2-40B4-BE49-F238E27FC236}">
                  <a16:creationId xmlns:a16="http://schemas.microsoft.com/office/drawing/2014/main" id="{DAD5E7A7-72B7-4E62-B644-F46F24D898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104" y="3264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Oval 74">
              <a:extLst>
                <a:ext uri="{FF2B5EF4-FFF2-40B4-BE49-F238E27FC236}">
                  <a16:creationId xmlns:a16="http://schemas.microsoft.com/office/drawing/2014/main" id="{18A79B36-45F6-4F24-9D6B-089CFB43F9C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248" y="3264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Oval 75">
              <a:extLst>
                <a:ext uri="{FF2B5EF4-FFF2-40B4-BE49-F238E27FC236}">
                  <a16:creationId xmlns:a16="http://schemas.microsoft.com/office/drawing/2014/main" id="{94AA7B06-A7D1-4F31-AB33-1E95143B83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296" y="307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Oval 76">
              <a:extLst>
                <a:ext uri="{FF2B5EF4-FFF2-40B4-BE49-F238E27FC236}">
                  <a16:creationId xmlns:a16="http://schemas.microsoft.com/office/drawing/2014/main" id="{FDBE8DFB-20FB-4FB4-869A-A5A62CA361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392" y="297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Oval 77">
              <a:extLst>
                <a:ext uri="{FF2B5EF4-FFF2-40B4-BE49-F238E27FC236}">
                  <a16:creationId xmlns:a16="http://schemas.microsoft.com/office/drawing/2014/main" id="{100B0457-9CD2-43CB-A1C3-B697F563BC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488" y="288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Oval 78">
              <a:extLst>
                <a:ext uri="{FF2B5EF4-FFF2-40B4-BE49-F238E27FC236}">
                  <a16:creationId xmlns:a16="http://schemas.microsoft.com/office/drawing/2014/main" id="{1128CD1B-9746-425B-B1F5-E972ECB4C7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864" y="3264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Oval 79">
              <a:extLst>
                <a:ext uri="{FF2B5EF4-FFF2-40B4-BE49-F238E27FC236}">
                  <a16:creationId xmlns:a16="http://schemas.microsoft.com/office/drawing/2014/main" id="{213FEEA8-727C-454C-97F0-401598BADD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056" y="321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Oval 80">
              <a:extLst>
                <a:ext uri="{FF2B5EF4-FFF2-40B4-BE49-F238E27FC236}">
                  <a16:creationId xmlns:a16="http://schemas.microsoft.com/office/drawing/2014/main" id="{10225E61-2430-4F02-9BB9-CBDF463E6A8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056" y="307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Oval 81">
              <a:extLst>
                <a:ext uri="{FF2B5EF4-FFF2-40B4-BE49-F238E27FC236}">
                  <a16:creationId xmlns:a16="http://schemas.microsoft.com/office/drawing/2014/main" id="{6DB4DC12-A3E9-474A-AC93-658A884646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965" y="271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Oval 82">
              <a:extLst>
                <a:ext uri="{FF2B5EF4-FFF2-40B4-BE49-F238E27FC236}">
                  <a16:creationId xmlns:a16="http://schemas.microsoft.com/office/drawing/2014/main" id="{E9464DED-7BCF-479C-8350-9B1626B96C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488" y="259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Oval 83">
              <a:extLst>
                <a:ext uri="{FF2B5EF4-FFF2-40B4-BE49-F238E27FC236}">
                  <a16:creationId xmlns:a16="http://schemas.microsoft.com/office/drawing/2014/main" id="{49945756-28F4-42FC-A8F1-EC8A71262C8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205" y="267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Oval 84">
              <a:extLst>
                <a:ext uri="{FF2B5EF4-FFF2-40B4-BE49-F238E27FC236}">
                  <a16:creationId xmlns:a16="http://schemas.microsoft.com/office/drawing/2014/main" id="{67CA4366-7C35-4FFA-B733-EE6D16CC7B4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344" y="307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Oval 85">
              <a:extLst>
                <a:ext uri="{FF2B5EF4-FFF2-40B4-BE49-F238E27FC236}">
                  <a16:creationId xmlns:a16="http://schemas.microsoft.com/office/drawing/2014/main" id="{DEC527D0-E4A2-44FE-AD5B-6691E51456F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440" y="297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Oval 86">
              <a:extLst>
                <a:ext uri="{FF2B5EF4-FFF2-40B4-BE49-F238E27FC236}">
                  <a16:creationId xmlns:a16="http://schemas.microsoft.com/office/drawing/2014/main" id="{1C049C1B-C336-405E-8929-CB62E8F5AC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344" y="336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Oval 87">
              <a:extLst>
                <a:ext uri="{FF2B5EF4-FFF2-40B4-BE49-F238E27FC236}">
                  <a16:creationId xmlns:a16="http://schemas.microsoft.com/office/drawing/2014/main" id="{F1EBB227-D17D-4E95-A3C4-6858B0AA7C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392" y="316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Oval 88">
              <a:extLst>
                <a:ext uri="{FF2B5EF4-FFF2-40B4-BE49-F238E27FC236}">
                  <a16:creationId xmlns:a16="http://schemas.microsoft.com/office/drawing/2014/main" id="{CFB659AF-AF54-4F47-BDDE-4C53BC954D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488" y="307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Oval 89">
              <a:extLst>
                <a:ext uri="{FF2B5EF4-FFF2-40B4-BE49-F238E27FC236}">
                  <a16:creationId xmlns:a16="http://schemas.microsoft.com/office/drawing/2014/main" id="{86711775-AC91-4465-90CD-C1ECFCDA3D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733" y="295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Oval 90">
              <a:extLst>
                <a:ext uri="{FF2B5EF4-FFF2-40B4-BE49-F238E27FC236}">
                  <a16:creationId xmlns:a16="http://schemas.microsoft.com/office/drawing/2014/main" id="{74C7F7E2-746B-4F8B-9210-EB4F8636F9E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718" y="316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Oval 91">
              <a:extLst>
                <a:ext uri="{FF2B5EF4-FFF2-40B4-BE49-F238E27FC236}">
                  <a16:creationId xmlns:a16="http://schemas.microsoft.com/office/drawing/2014/main" id="{CF6DBE52-0C12-4FCC-9F31-6AEC6C7F58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526" y="360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Oval 92">
              <a:extLst>
                <a:ext uri="{FF2B5EF4-FFF2-40B4-BE49-F238E27FC236}">
                  <a16:creationId xmlns:a16="http://schemas.microsoft.com/office/drawing/2014/main" id="{1C85D39F-03F6-434F-8E21-7B1C9FDADE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670" y="336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Oval 93">
              <a:extLst>
                <a:ext uri="{FF2B5EF4-FFF2-40B4-BE49-F238E27FC236}">
                  <a16:creationId xmlns:a16="http://schemas.microsoft.com/office/drawing/2014/main" id="{BB1C433C-EA84-41BC-B1FD-796A977B4CC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814" y="336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Oval 94">
              <a:extLst>
                <a:ext uri="{FF2B5EF4-FFF2-40B4-BE49-F238E27FC236}">
                  <a16:creationId xmlns:a16="http://schemas.microsoft.com/office/drawing/2014/main" id="{4914C311-A5E7-4451-BC17-1CBD2EFF776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862" y="316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Oval 95">
              <a:extLst>
                <a:ext uri="{FF2B5EF4-FFF2-40B4-BE49-F238E27FC236}">
                  <a16:creationId xmlns:a16="http://schemas.microsoft.com/office/drawing/2014/main" id="{4ED31BAE-1880-44F2-B934-EB82999801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622" y="331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Oval 96">
              <a:extLst>
                <a:ext uri="{FF2B5EF4-FFF2-40B4-BE49-F238E27FC236}">
                  <a16:creationId xmlns:a16="http://schemas.microsoft.com/office/drawing/2014/main" id="{973426C4-C2A6-4893-8819-2758D6ECC7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1301" y="3534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4" name="Group 97">
            <a:extLst>
              <a:ext uri="{FF2B5EF4-FFF2-40B4-BE49-F238E27FC236}">
                <a16:creationId xmlns:a16="http://schemas.microsoft.com/office/drawing/2014/main" id="{B78D17A0-1244-4164-8718-E47EE3FD3DC8}"/>
              </a:ext>
            </a:extLst>
          </p:cNvPr>
          <p:cNvGrpSpPr>
            <a:grpSpLocks/>
          </p:cNvGrpSpPr>
          <p:nvPr/>
        </p:nvGrpSpPr>
        <p:grpSpPr bwMode="auto">
          <a:xfrm>
            <a:off x="6764338" y="4324465"/>
            <a:ext cx="1922463" cy="1387475"/>
            <a:chOff x="3311" y="2784"/>
            <a:chExt cx="1211" cy="874"/>
          </a:xfrm>
          <a:solidFill>
            <a:schemeClr val="accent1">
              <a:lumMod val="75000"/>
            </a:schemeClr>
          </a:solidFill>
        </p:grpSpPr>
        <p:sp>
          <p:nvSpPr>
            <p:cNvPr id="185" name="Oval 98">
              <a:extLst>
                <a:ext uri="{FF2B5EF4-FFF2-40B4-BE49-F238E27FC236}">
                  <a16:creationId xmlns:a16="http://schemas.microsoft.com/office/drawing/2014/main" id="{4DA85C20-F0A9-471F-9D1B-B3BAA467254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503" y="316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Oval 99">
              <a:extLst>
                <a:ext uri="{FF2B5EF4-FFF2-40B4-BE49-F238E27FC236}">
                  <a16:creationId xmlns:a16="http://schemas.microsoft.com/office/drawing/2014/main" id="{34F65186-A3C6-413B-AC0F-93D93FB866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599" y="307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Oval 100">
              <a:extLst>
                <a:ext uri="{FF2B5EF4-FFF2-40B4-BE49-F238E27FC236}">
                  <a16:creationId xmlns:a16="http://schemas.microsoft.com/office/drawing/2014/main" id="{5C77AD9E-4E9A-4EE7-828A-E8B6AE1483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695" y="297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Oval 101">
              <a:extLst>
                <a:ext uri="{FF2B5EF4-FFF2-40B4-BE49-F238E27FC236}">
                  <a16:creationId xmlns:a16="http://schemas.microsoft.com/office/drawing/2014/main" id="{74BF0EA3-AF6B-49B7-9F0E-996EEFC720E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791" y="288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Oval 102">
              <a:extLst>
                <a:ext uri="{FF2B5EF4-FFF2-40B4-BE49-F238E27FC236}">
                  <a16:creationId xmlns:a16="http://schemas.microsoft.com/office/drawing/2014/main" id="{045B84D1-6AF9-4C32-975A-AE713DE2692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887" y="2784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Oval 103">
              <a:extLst>
                <a:ext uri="{FF2B5EF4-FFF2-40B4-BE49-F238E27FC236}">
                  <a16:creationId xmlns:a16="http://schemas.microsoft.com/office/drawing/2014/main" id="{A07BC9DB-8FFF-4D63-B477-4DF93DE2C7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311" y="360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Oval 104">
              <a:extLst>
                <a:ext uri="{FF2B5EF4-FFF2-40B4-BE49-F238E27FC236}">
                  <a16:creationId xmlns:a16="http://schemas.microsoft.com/office/drawing/2014/main" id="{25640866-81FC-4DC9-B055-3629FD4946B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455" y="336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Oval 105">
              <a:extLst>
                <a:ext uri="{FF2B5EF4-FFF2-40B4-BE49-F238E27FC236}">
                  <a16:creationId xmlns:a16="http://schemas.microsoft.com/office/drawing/2014/main" id="{787250F6-BEF5-45B6-A956-2D7181E4038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600" y="3294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Oval 106">
              <a:extLst>
                <a:ext uri="{FF2B5EF4-FFF2-40B4-BE49-F238E27FC236}">
                  <a16:creationId xmlns:a16="http://schemas.microsoft.com/office/drawing/2014/main" id="{C46F2A93-F271-4B58-A5DD-E31ABFE6B0A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647" y="316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Oval 107">
              <a:extLst>
                <a:ext uri="{FF2B5EF4-FFF2-40B4-BE49-F238E27FC236}">
                  <a16:creationId xmlns:a16="http://schemas.microsoft.com/office/drawing/2014/main" id="{F66CD658-226B-4BFB-8246-C45F1C9B002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743" y="307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Oval 108">
              <a:extLst>
                <a:ext uri="{FF2B5EF4-FFF2-40B4-BE49-F238E27FC236}">
                  <a16:creationId xmlns:a16="http://schemas.microsoft.com/office/drawing/2014/main" id="{92D7B92E-AC68-4BC4-B05A-644C5EB00A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839" y="297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Oval 109">
              <a:extLst>
                <a:ext uri="{FF2B5EF4-FFF2-40B4-BE49-F238E27FC236}">
                  <a16:creationId xmlns:a16="http://schemas.microsoft.com/office/drawing/2014/main" id="{E3767DA9-EF8C-484C-9C50-C4D93F2BFB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360" y="340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7" name="Oval 110">
              <a:extLst>
                <a:ext uri="{FF2B5EF4-FFF2-40B4-BE49-F238E27FC236}">
                  <a16:creationId xmlns:a16="http://schemas.microsoft.com/office/drawing/2014/main" id="{FE5B300B-B8CE-4DEC-B95D-FE480D7065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407" y="331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8" name="Oval 111">
              <a:extLst>
                <a:ext uri="{FF2B5EF4-FFF2-40B4-BE49-F238E27FC236}">
                  <a16:creationId xmlns:a16="http://schemas.microsoft.com/office/drawing/2014/main" id="{8AE44170-FB22-4ED3-94DE-4172EF2327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407" y="316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9" name="Oval 112">
              <a:extLst>
                <a:ext uri="{FF2B5EF4-FFF2-40B4-BE49-F238E27FC236}">
                  <a16:creationId xmlns:a16="http://schemas.microsoft.com/office/drawing/2014/main" id="{FF700CB0-5D0D-41D6-B74B-B9CFD75D55B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503" y="307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0" name="Oval 113">
              <a:extLst>
                <a:ext uri="{FF2B5EF4-FFF2-40B4-BE49-F238E27FC236}">
                  <a16:creationId xmlns:a16="http://schemas.microsoft.com/office/drawing/2014/main" id="{9B4E1AB2-E9A6-49D6-A3E4-7134CBFE2F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 rot="10800000" flipH="1">
              <a:off x="3695" y="288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1" name="Oval 114">
              <a:extLst>
                <a:ext uri="{FF2B5EF4-FFF2-40B4-BE49-F238E27FC236}">
                  <a16:creationId xmlns:a16="http://schemas.microsoft.com/office/drawing/2014/main" id="{B785E3FF-1828-4768-BA20-379F94A99C0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32" y="3024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2" name="Oval 115">
              <a:extLst>
                <a:ext uri="{FF2B5EF4-FFF2-40B4-BE49-F238E27FC236}">
                  <a16:creationId xmlns:a16="http://schemas.microsoft.com/office/drawing/2014/main" id="{B8EE6A68-F3EC-489A-A304-7FFAF4C29E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28" y="312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3" name="Oval 116">
              <a:extLst>
                <a:ext uri="{FF2B5EF4-FFF2-40B4-BE49-F238E27FC236}">
                  <a16:creationId xmlns:a16="http://schemas.microsoft.com/office/drawing/2014/main" id="{7723F7C8-F690-4DCF-BA55-2BBA72A5417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24" y="321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" name="Oval 117">
              <a:extLst>
                <a:ext uri="{FF2B5EF4-FFF2-40B4-BE49-F238E27FC236}">
                  <a16:creationId xmlns:a16="http://schemas.microsoft.com/office/drawing/2014/main" id="{476415C1-5C25-4379-8E23-BE7C34F40A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20" y="331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" name="Oval 118">
              <a:extLst>
                <a:ext uri="{FF2B5EF4-FFF2-40B4-BE49-F238E27FC236}">
                  <a16:creationId xmlns:a16="http://schemas.microsoft.com/office/drawing/2014/main" id="{FE82E6DF-C42D-42B2-875E-C4CED355D9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16" y="340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6" name="Oval 119">
              <a:extLst>
                <a:ext uri="{FF2B5EF4-FFF2-40B4-BE49-F238E27FC236}">
                  <a16:creationId xmlns:a16="http://schemas.microsoft.com/office/drawing/2014/main" id="{F27F613E-7453-4EE8-8A64-701F6FBE5B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464" y="360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7" name="Oval 120">
              <a:extLst>
                <a:ext uri="{FF2B5EF4-FFF2-40B4-BE49-F238E27FC236}">
                  <a16:creationId xmlns:a16="http://schemas.microsoft.com/office/drawing/2014/main" id="{F9688586-94B6-4151-B6FF-0E5BAD314FB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84" y="283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8" name="Oval 121">
              <a:extLst>
                <a:ext uri="{FF2B5EF4-FFF2-40B4-BE49-F238E27FC236}">
                  <a16:creationId xmlns:a16="http://schemas.microsoft.com/office/drawing/2014/main" id="{51070E3A-97EB-4137-853D-9E4FC8E35B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176" y="2958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Oval 122">
              <a:extLst>
                <a:ext uri="{FF2B5EF4-FFF2-40B4-BE49-F238E27FC236}">
                  <a16:creationId xmlns:a16="http://schemas.microsoft.com/office/drawing/2014/main" id="{161FE6FE-3E69-4909-A8D8-B2B235D2576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72" y="312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Oval 123">
              <a:extLst>
                <a:ext uri="{FF2B5EF4-FFF2-40B4-BE49-F238E27FC236}">
                  <a16:creationId xmlns:a16="http://schemas.microsoft.com/office/drawing/2014/main" id="{90656C2F-7098-4EFE-81FB-9C21A745D01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68" y="3216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1" name="Oval 124">
              <a:extLst>
                <a:ext uri="{FF2B5EF4-FFF2-40B4-BE49-F238E27FC236}">
                  <a16:creationId xmlns:a16="http://schemas.microsoft.com/office/drawing/2014/main" id="{8C117850-703B-4F76-8371-C7811A1D1E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44" y="283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Oval 125">
              <a:extLst>
                <a:ext uri="{FF2B5EF4-FFF2-40B4-BE49-F238E27FC236}">
                  <a16:creationId xmlns:a16="http://schemas.microsoft.com/office/drawing/2014/main" id="{1DC150A3-FA45-43E0-B2B4-8A2FB92D13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36" y="288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3" name="Oval 126">
              <a:extLst>
                <a:ext uri="{FF2B5EF4-FFF2-40B4-BE49-F238E27FC236}">
                  <a16:creationId xmlns:a16="http://schemas.microsoft.com/office/drawing/2014/main" id="{22C84E3B-0445-4C3E-8F42-680CB43260C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36" y="3024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4" name="Oval 127">
              <a:extLst>
                <a:ext uri="{FF2B5EF4-FFF2-40B4-BE49-F238E27FC236}">
                  <a16:creationId xmlns:a16="http://schemas.microsoft.com/office/drawing/2014/main" id="{8058127A-B29D-47E7-8BE3-5FDC50B4619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984" y="3150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" name="Oval 128">
              <a:extLst>
                <a:ext uri="{FF2B5EF4-FFF2-40B4-BE49-F238E27FC236}">
                  <a16:creationId xmlns:a16="http://schemas.microsoft.com/office/drawing/2014/main" id="{42150F99-2650-4699-AEEF-507F190E797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368" y="3504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6" name="Oval 129">
              <a:extLst>
                <a:ext uri="{FF2B5EF4-FFF2-40B4-BE49-F238E27FC236}">
                  <a16:creationId xmlns:a16="http://schemas.microsoft.com/office/drawing/2014/main" id="{36D9E01A-2D5C-4391-8479-E2CD69DD0E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224" y="3312"/>
              <a:ext cx="58" cy="58"/>
            </a:xfrm>
            <a:prstGeom prst="ellipse">
              <a:avLst/>
            </a:prstGeom>
            <a:grp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8342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078286" grpId="0"/>
      <p:bldP spid="1078292" grpId="0"/>
      <p:bldP spid="1078298" grpId="0"/>
      <p:bldP spid="16398" grpId="0" animBg="1"/>
      <p:bldP spid="10784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4012" y="1996083"/>
            <a:ext cx="8915400" cy="3777622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dirty="0">
                <a:latin typeface="Palatino Linotype" panose="02040502050505030304" pitchFamily="18" charset="0"/>
              </a:rPr>
              <a:t>A number that measures the strength of a </a:t>
            </a:r>
            <a:r>
              <a:rPr lang="en-US" b="1" i="1" dirty="0">
                <a:latin typeface="Palatino Linotype" panose="02040502050505030304" pitchFamily="18" charset="0"/>
              </a:rPr>
              <a:t>linear</a:t>
            </a:r>
            <a:r>
              <a:rPr lang="en-US" dirty="0">
                <a:latin typeface="Palatino Linotype" panose="02040502050505030304" pitchFamily="18" charset="0"/>
              </a:rPr>
              <a:t> relationship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Palatino Linotype" panose="02040502050505030304" pitchFamily="18" charset="0"/>
              </a:rPr>
              <a:t>Symbol:  </a:t>
            </a:r>
            <a:r>
              <a:rPr lang="en-US" i="1" dirty="0">
                <a:latin typeface="Palatino Linotype" panose="02040502050505030304" pitchFamily="18" charset="0"/>
              </a:rPr>
              <a:t>r</a:t>
            </a:r>
          </a:p>
          <a:p>
            <a:pPr>
              <a:lnSpc>
                <a:spcPct val="170000"/>
              </a:lnSpc>
            </a:pPr>
            <a:r>
              <a:rPr lang="en-US" dirty="0">
                <a:latin typeface="Palatino Linotype" panose="02040502050505030304" pitchFamily="18" charset="0"/>
              </a:rPr>
              <a:t>Always between –1 and +1</a:t>
            </a:r>
          </a:p>
          <a:p>
            <a:pPr>
              <a:lnSpc>
                <a:spcPct val="170000"/>
              </a:lnSpc>
            </a:pPr>
            <a:r>
              <a:rPr lang="en-US" i="1" dirty="0">
                <a:latin typeface="Palatino Linotype" panose="02040502050505030304" pitchFamily="18" charset="0"/>
              </a:rPr>
              <a:t>r</a:t>
            </a:r>
            <a:r>
              <a:rPr lang="en-US" dirty="0">
                <a:latin typeface="Palatino Linotype" panose="02040502050505030304" pitchFamily="18" charset="0"/>
              </a:rPr>
              <a:t> values close to –1 or +1 indicate a strong linear association</a:t>
            </a:r>
          </a:p>
          <a:p>
            <a:pPr>
              <a:lnSpc>
                <a:spcPct val="170000"/>
              </a:lnSpc>
            </a:pPr>
            <a:r>
              <a:rPr lang="en-US" i="1" dirty="0">
                <a:latin typeface="Palatino Linotype" panose="02040502050505030304" pitchFamily="18" charset="0"/>
              </a:rPr>
              <a:t>r</a:t>
            </a:r>
            <a:r>
              <a:rPr lang="en-US" dirty="0">
                <a:latin typeface="Palatino Linotype" panose="02040502050505030304" pitchFamily="18" charset="0"/>
              </a:rPr>
              <a:t> values close to 0 indicate a weak association</a:t>
            </a:r>
          </a:p>
          <a:p>
            <a:pPr marL="342900" lvl="1" indent="-342900"/>
            <a:r>
              <a:rPr lang="en-US" altLang="en-US" sz="2400" dirty="0">
                <a:latin typeface="Palatino Linotype" panose="02040502050505030304" pitchFamily="18" charset="0"/>
              </a:rPr>
              <a:t>A strong correlation between </a:t>
            </a:r>
            <a:r>
              <a:rPr lang="en-US" altLang="en-US" sz="2400" i="1" dirty="0">
                <a:latin typeface="Palatino Linotype" panose="02040502050505030304" pitchFamily="18" charset="0"/>
              </a:rPr>
              <a:t>x</a:t>
            </a:r>
            <a:r>
              <a:rPr lang="en-US" altLang="en-US" sz="2400" dirty="0">
                <a:latin typeface="Palatino Linotype" panose="02040502050505030304" pitchFamily="18" charset="0"/>
              </a:rPr>
              <a:t> and </a:t>
            </a:r>
            <a:r>
              <a:rPr lang="en-US" altLang="en-US" sz="2400" i="1" dirty="0">
                <a:latin typeface="Palatino Linotype" panose="02040502050505030304" pitchFamily="18" charset="0"/>
              </a:rPr>
              <a:t>y</a:t>
            </a:r>
            <a:r>
              <a:rPr lang="en-US" altLang="en-US" sz="2400" dirty="0">
                <a:latin typeface="Palatino Linotype" panose="02040502050505030304" pitchFamily="18" charset="0"/>
              </a:rPr>
              <a:t> means that there is a strong linear association that exists between the two variables, but it does not necessarily mean that x causes y to change.</a:t>
            </a:r>
            <a:endParaRPr lang="en-US" sz="2400" dirty="0">
              <a:latin typeface="Palatino Linotype" panose="02040502050505030304" pitchFamily="18" charset="0"/>
            </a:endParaRPr>
          </a:p>
          <a:p>
            <a:pPr>
              <a:lnSpc>
                <a:spcPct val="170000"/>
              </a:lnSpc>
            </a:pP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5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BB5C-7F0B-4662-995E-5A3D8F16F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Identifying Strength of Correlation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844A250-EE2D-41CD-B793-4EA7DB482BA9}"/>
              </a:ext>
            </a:extLst>
          </p:cNvPr>
          <p:cNvGrpSpPr/>
          <p:nvPr/>
        </p:nvGrpSpPr>
        <p:grpSpPr>
          <a:xfrm>
            <a:off x="1514169" y="1313147"/>
            <a:ext cx="10481186" cy="4891008"/>
            <a:chOff x="1514169" y="1313147"/>
            <a:chExt cx="9497961" cy="40650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7A7AF0-AC3C-473D-BFE8-C9C7FC66A577}"/>
                </a:ext>
              </a:extLst>
            </p:cNvPr>
            <p:cNvGrpSpPr/>
            <p:nvPr/>
          </p:nvGrpSpPr>
          <p:grpSpPr>
            <a:xfrm>
              <a:off x="1514169" y="1313147"/>
              <a:ext cx="6204155" cy="4065099"/>
              <a:chOff x="3647768" y="1037844"/>
              <a:chExt cx="4611329" cy="3406537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B8A7D11-C90D-4353-A33B-40E96A0DCC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9920" t="32258" r="32258" b="53876"/>
              <a:stretch/>
            </p:blipFill>
            <p:spPr>
              <a:xfrm>
                <a:off x="3647768" y="1037844"/>
                <a:ext cx="4611329" cy="95097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DD244671-B619-426F-BF57-2CB5D89DA8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29920" t="18639" r="32258" b="44042"/>
              <a:stretch/>
            </p:blipFill>
            <p:spPr>
              <a:xfrm>
                <a:off x="3647768" y="1885039"/>
                <a:ext cx="4611329" cy="2559342"/>
              </a:xfrm>
              <a:prstGeom prst="rect">
                <a:avLst/>
              </a:prstGeom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CD36849-DEC6-4EA4-83E4-A327D0B71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920" t="55717" r="50000" b="26021"/>
            <a:stretch/>
          </p:blipFill>
          <p:spPr>
            <a:xfrm>
              <a:off x="7718324" y="2324124"/>
              <a:ext cx="3293806" cy="149450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F25B1D-EF10-4D55-8A1F-EDE13235F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081" t="55030" r="15887" b="25434"/>
            <a:stretch/>
          </p:blipFill>
          <p:spPr>
            <a:xfrm>
              <a:off x="7718324" y="1313147"/>
              <a:ext cx="3293806" cy="107388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5D086D3-88F6-471E-A4A6-D4B7F8636F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0081" t="55030" r="15887" b="25434"/>
            <a:stretch/>
          </p:blipFill>
          <p:spPr>
            <a:xfrm>
              <a:off x="7718324" y="3743032"/>
              <a:ext cx="3293806" cy="16352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7826874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A5E7-10BE-4008-833C-0C15AEAE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Knowing Correlations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A82F4F-4E7E-45B3-B81D-AB02ED1E23C0}"/>
              </a:ext>
            </a:extLst>
          </p:cNvPr>
          <p:cNvGrpSpPr/>
          <p:nvPr/>
        </p:nvGrpSpPr>
        <p:grpSpPr>
          <a:xfrm>
            <a:off x="1484670" y="1396177"/>
            <a:ext cx="9861756" cy="3067667"/>
            <a:chOff x="3893574" y="1809133"/>
            <a:chExt cx="4355691" cy="1073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EF89B15-EA46-40F3-A6BA-1FD7EA7A5B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3226" t="71828" r="32338" b="14306"/>
            <a:stretch/>
          </p:blipFill>
          <p:spPr>
            <a:xfrm>
              <a:off x="3893574" y="1932039"/>
              <a:ext cx="4355691" cy="95097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B717ED1-CED2-4693-A3BF-2CDD59E2B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936" t="25090" r="32338" b="73046"/>
            <a:stretch/>
          </p:blipFill>
          <p:spPr>
            <a:xfrm>
              <a:off x="3893574" y="1809133"/>
              <a:ext cx="4355691" cy="127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97179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7716" y="0"/>
            <a:ext cx="10272889" cy="117157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Linear Regression: Finding the Best Fit Line </a:t>
            </a:r>
            <a:br>
              <a:rPr lang="en-US" dirty="0"/>
            </a:br>
            <a:r>
              <a:rPr lang="en-US" sz="2800" dirty="0"/>
              <a:t>Example 1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B475FDC-F498-AD4B-A537-87649D8D4E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07431" y="3764346"/>
            <a:ext cx="2628900" cy="1809750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88EF1EA-A50D-8344-B833-58836BF36E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6594" y="3764346"/>
            <a:ext cx="3552825" cy="2209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6EC8F1-5B81-F14E-A6B2-41C0F3B20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9148" y="1693053"/>
            <a:ext cx="8213703" cy="14006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B4A011-80FD-4AE4-9D67-25CB75356ABB}"/>
              </a:ext>
            </a:extLst>
          </p:cNvPr>
          <p:cNvSpPr txBox="1"/>
          <p:nvPr/>
        </p:nvSpPr>
        <p:spPr>
          <a:xfrm>
            <a:off x="2390775" y="3257550"/>
            <a:ext cx="254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Scatter Plot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F413E0-80E0-4698-837B-32AD27C98D72}"/>
              </a:ext>
            </a:extLst>
          </p:cNvPr>
          <p:cNvSpPr txBox="1"/>
          <p:nvPr/>
        </p:nvSpPr>
        <p:spPr>
          <a:xfrm>
            <a:off x="7540228" y="3257550"/>
            <a:ext cx="2545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Possible Line Fits</a:t>
            </a:r>
          </a:p>
        </p:txBody>
      </p:sp>
    </p:spTree>
    <p:extLst>
      <p:ext uri="{BB962C8B-B14F-4D97-AF65-F5344CB8AC3E}">
        <p14:creationId xmlns:p14="http://schemas.microsoft.com/office/powerpoint/2010/main" val="302446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96313" y="1"/>
            <a:ext cx="10272889" cy="10477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Linear Regression: Finding the Best Fit Line </a:t>
            </a:r>
            <a:br>
              <a:rPr lang="en-US" dirty="0"/>
            </a:br>
            <a:r>
              <a:rPr lang="en-US" sz="3600" dirty="0"/>
              <a:t>Example 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F6650-0529-B54F-864B-AB8C49499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46230" y="3150270"/>
            <a:ext cx="4986528" cy="3368674"/>
          </a:xfrm>
        </p:spPr>
        <p:txBody>
          <a:bodyPr>
            <a:normAutofit/>
          </a:bodyPr>
          <a:lstStyle/>
          <a:p>
            <a:r>
              <a:rPr lang="en-US" sz="2400" dirty="0"/>
              <a:t>How to determine the line that fits this data set in the best possible way?</a:t>
            </a:r>
          </a:p>
          <a:p>
            <a:r>
              <a:rPr lang="en-US" sz="2400" dirty="0"/>
              <a:t>Line that passes as close as possible to ALL data points.</a:t>
            </a:r>
          </a:p>
          <a:p>
            <a:r>
              <a:rPr lang="en-US" sz="2400" dirty="0"/>
              <a:t>Note: This line may not  necessarily contain any of the points in the data set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376891-CFE6-0647-A660-F83D4F3DD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2758" y="3150270"/>
            <a:ext cx="4986528" cy="1964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Example 1a: Find the equation of the line of best fit in this example.</a:t>
            </a:r>
          </a:p>
          <a:p>
            <a:r>
              <a:rPr lang="en-US" sz="2400" dirty="0"/>
              <a:t>We use our TI-84/83 Calculator</a:t>
            </a:r>
          </a:p>
          <a:p>
            <a:r>
              <a:rPr lang="en-US" sz="2400" dirty="0"/>
              <a:t>We use a spreadsheet on Excel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6EC8F1-5B81-F14E-A6B2-41C0F3B20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967" y="1398709"/>
            <a:ext cx="8213703" cy="1400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09510" y="0"/>
            <a:ext cx="10272889" cy="87629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Example 1a: Solution on a Calculator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2B720-BC46-BA44-8AC6-72665CF93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45955" y="1710993"/>
            <a:ext cx="4986528" cy="3899231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Enter data in your calculator. Hit </a:t>
            </a:r>
            <a:r>
              <a:rPr lang="en-US" sz="2400" dirty="0">
                <a:solidFill>
                  <a:srgbClr val="0070C0"/>
                </a:solidFill>
              </a:rPr>
              <a:t>Stat button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and then </a:t>
            </a:r>
            <a:r>
              <a:rPr lang="en-US" sz="2400" dirty="0">
                <a:solidFill>
                  <a:srgbClr val="0070C0"/>
                </a:solidFill>
              </a:rPr>
              <a:t>Enter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; Time t in years since 1900, is the independent variable, so we enter its values in L1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Next enter the values of Gross Receipts, G, in L2 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Your input should look like the picture to the left.</a:t>
            </a:r>
          </a:p>
          <a:p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BF5246-8D55-4359-9603-39A6CCD28802}"/>
                  </a:ext>
                </a:extLst>
              </p:cNvPr>
              <p:cNvSpPr txBox="1"/>
              <p:nvPr/>
            </p:nvSpPr>
            <p:spPr>
              <a:xfrm>
                <a:off x="18473738" y="4327525"/>
                <a:ext cx="393700" cy="1714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BF5246-8D55-4359-9603-39A6CCD28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738" y="4327525"/>
                <a:ext cx="393700" cy="171450"/>
              </a:xfrm>
              <a:prstGeom prst="rect">
                <a:avLst/>
              </a:prstGeom>
              <a:blipFill>
                <a:blip r:embed="rId3"/>
                <a:stretch>
                  <a:fillRect l="-7692" r="-1230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E1C73E8-1A6F-4AE3-984F-75B8D8377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238" y="1710994"/>
            <a:ext cx="4181972" cy="278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B6F430E-C38B-2043-94C8-00F5D7A2F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511" y="0"/>
            <a:ext cx="10272889" cy="962023"/>
          </a:xfrm>
        </p:spPr>
        <p:txBody>
          <a:bodyPr/>
          <a:lstStyle/>
          <a:p>
            <a:pPr algn="ctr"/>
            <a:r>
              <a:rPr lang="en-US" dirty="0"/>
              <a:t>Example 1a: Solution on a calculator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A4BE33C-2639-924B-8210-6F4B5FF487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9427" y="2228850"/>
            <a:ext cx="4986528" cy="33686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Find the equation of the line of  best fit.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We need to do the following</a:t>
            </a:r>
          </a:p>
          <a:p>
            <a:pPr marL="342900" indent="-342900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Hit </a:t>
            </a:r>
            <a:r>
              <a:rPr lang="en-US" sz="2400" dirty="0">
                <a:solidFill>
                  <a:srgbClr val="0070C0"/>
                </a:solidFill>
              </a:rPr>
              <a:t>STAT button</a:t>
            </a:r>
          </a:p>
          <a:p>
            <a:pPr marL="342900" indent="-342900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Move the cursor one place to the right to highlight </a:t>
            </a:r>
            <a:r>
              <a:rPr lang="en-US" sz="2400" dirty="0">
                <a:solidFill>
                  <a:srgbClr val="0070C0"/>
                </a:solidFill>
              </a:rPr>
              <a:t>CALC</a:t>
            </a:r>
          </a:p>
          <a:p>
            <a:pPr marL="342900" indent="-342900"/>
            <a:r>
              <a:rPr lang="en-US" sz="2400" dirty="0">
                <a:solidFill>
                  <a:srgbClr val="0070C0"/>
                </a:solidFill>
              </a:rPr>
              <a:t>Press (or scroll down to) 4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on the CALC menu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 Look at the table on the right. This linear function tells us the slope is 3.129 and the vertical intercept is -258.81</a:t>
            </a:r>
          </a:p>
          <a:p>
            <a:endParaRPr lang="en-US" sz="24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E83DF20-4089-F140-B5F0-37C7FC0238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72630" y="2146486"/>
            <a:ext cx="4209770" cy="28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6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917700" y="7721"/>
            <a:ext cx="10274300" cy="6381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1a: Solution on a calculator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BF5246-8D55-4359-9603-39A6CCD28802}"/>
                  </a:ext>
                </a:extLst>
              </p:cNvPr>
              <p:cNvSpPr txBox="1"/>
              <p:nvPr/>
            </p:nvSpPr>
            <p:spPr>
              <a:xfrm>
                <a:off x="18473738" y="4327525"/>
                <a:ext cx="393700" cy="1714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BF5246-8D55-4359-9603-39A6CCD28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738" y="4327525"/>
                <a:ext cx="393700" cy="171450"/>
              </a:xfrm>
              <a:prstGeom prst="rect">
                <a:avLst/>
              </a:prstGeom>
              <a:blipFill>
                <a:blip r:embed="rId3"/>
                <a:stretch>
                  <a:fillRect l="-7692" r="-1230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13B2DB2-2CEA-4866-B627-F46609306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829" y="2883373"/>
            <a:ext cx="4416096" cy="29440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6C44EC-5541-5248-A3F1-47A459B585EA}"/>
              </a:ext>
            </a:extLst>
          </p:cNvPr>
          <p:cNvSpPr txBox="1"/>
          <p:nvPr/>
        </p:nvSpPr>
        <p:spPr>
          <a:xfrm>
            <a:off x="1485900" y="785765"/>
            <a:ext cx="99250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So we have:  G = 3.129t – 258.81.  The graph below shows our scatterplot with the regression line on the same set of axes.</a:t>
            </a:r>
          </a:p>
        </p:txBody>
      </p:sp>
    </p:spTree>
    <p:extLst>
      <p:ext uri="{BB962C8B-B14F-4D97-AF65-F5344CB8AC3E}">
        <p14:creationId xmlns:p14="http://schemas.microsoft.com/office/powerpoint/2010/main" val="20888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59594" y="0"/>
            <a:ext cx="10272889" cy="6379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1a – Solution on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BF5246-8D55-4359-9603-39A6CCD28802}"/>
                  </a:ext>
                </a:extLst>
              </p:cNvPr>
              <p:cNvSpPr txBox="1"/>
              <p:nvPr/>
            </p:nvSpPr>
            <p:spPr>
              <a:xfrm>
                <a:off x="18473738" y="4327525"/>
                <a:ext cx="393700" cy="171450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non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100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1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BF5246-8D55-4359-9603-39A6CCD28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738" y="4327525"/>
                <a:ext cx="393700" cy="171450"/>
              </a:xfrm>
              <a:prstGeom prst="rect">
                <a:avLst/>
              </a:prstGeom>
              <a:blipFill>
                <a:blip r:embed="rId3"/>
                <a:stretch>
                  <a:fillRect l="-7692" r="-12308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9F95DFD-E9A3-4F4D-8FE4-D920062AE4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886492"/>
              </p:ext>
            </p:extLst>
          </p:nvPr>
        </p:nvGraphicFramePr>
        <p:xfrm>
          <a:off x="3178556" y="1843511"/>
          <a:ext cx="6278880" cy="391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49BCBBA-C13E-4B4D-9F49-DE2CDB50D163}"/>
              </a:ext>
            </a:extLst>
          </p:cNvPr>
          <p:cNvSpPr txBox="1"/>
          <p:nvPr/>
        </p:nvSpPr>
        <p:spPr>
          <a:xfrm>
            <a:off x="1966452" y="924232"/>
            <a:ext cx="9006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Scatter plot and best fit line in MS Excel</a:t>
            </a:r>
          </a:p>
        </p:txBody>
      </p:sp>
    </p:spTree>
    <p:extLst>
      <p:ext uri="{BB962C8B-B14F-4D97-AF65-F5344CB8AC3E}">
        <p14:creationId xmlns:p14="http://schemas.microsoft.com/office/powerpoint/2010/main" val="53623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52527" y="0"/>
            <a:ext cx="10272889" cy="63790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1b – meaning of slope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4F16F92-6723-4C24-A131-426EE0BA95DC}"/>
                  </a:ext>
                </a:extLst>
              </p:cNvPr>
              <p:cNvSpPr/>
              <p:nvPr/>
            </p:nvSpPr>
            <p:spPr>
              <a:xfrm>
                <a:off x="1745460" y="2586111"/>
                <a:ext cx="9687021" cy="24384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lphaLcPeriod" startAt="2"/>
                </a:pP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G = 3.129t – 258.81, so the slope is 3.129.  </a:t>
                </a:r>
              </a:p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Remember slope = m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3.129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So it tells us that the gross receipts of the movie industry are increasing, on average, by a little more than 3.1 billion dollars each year.</a:t>
                </a:r>
                <a:endParaRPr lang="en-US" sz="16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4F16F92-6723-4C24-A131-426EE0BA95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60" y="2586111"/>
                <a:ext cx="9687021" cy="2438488"/>
              </a:xfrm>
              <a:prstGeom prst="rect">
                <a:avLst/>
              </a:prstGeom>
              <a:blipFill>
                <a:blip r:embed="rId2"/>
                <a:stretch>
                  <a:fillRect l="-1322" t="-275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7565066-4192-2140-B9BE-19F9FD1702DC}"/>
              </a:ext>
            </a:extLst>
          </p:cNvPr>
          <p:cNvSpPr txBox="1"/>
          <p:nvPr/>
        </p:nvSpPr>
        <p:spPr>
          <a:xfrm>
            <a:off x="1567322" y="1073397"/>
            <a:ext cx="100432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Example 1b: What  is the practical significance of the slope of this line?</a:t>
            </a:r>
          </a:p>
        </p:txBody>
      </p:sp>
    </p:spTree>
    <p:extLst>
      <p:ext uri="{BB962C8B-B14F-4D97-AF65-F5344CB8AC3E}">
        <p14:creationId xmlns:p14="http://schemas.microsoft.com/office/powerpoint/2010/main" val="376058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A224A2AA-D5FC-48A6-9E64-F8E8ADA24323}" vid="{07A93877-1AD2-47AB-A9C2-0940A3A707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7694</TotalTime>
  <Words>1126</Words>
  <Application>Microsoft Office PowerPoint</Application>
  <PresentationFormat>Widescreen</PresentationFormat>
  <Paragraphs>139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AvenirLTStd-Heavy</vt:lpstr>
      <vt:lpstr>AvenirLTStd-Light</vt:lpstr>
      <vt:lpstr>Calibri</vt:lpstr>
      <vt:lpstr>Cambria</vt:lpstr>
      <vt:lpstr>Cambria Math</vt:lpstr>
      <vt:lpstr>Palatino Linotype</vt:lpstr>
      <vt:lpstr>Times New Roman</vt:lpstr>
      <vt:lpstr>Wingdings</vt:lpstr>
      <vt:lpstr>Theme1</vt:lpstr>
      <vt:lpstr> Linear Regression </vt:lpstr>
      <vt:lpstr>Linear Regression: Finding the Line of Best Fit </vt:lpstr>
      <vt:lpstr>Linear Regression: Finding the Best Fit Line  Example 1</vt:lpstr>
      <vt:lpstr>Linear Regression: Finding the Best Fit Line  Example 1</vt:lpstr>
      <vt:lpstr>Example 1a: Solution on a Calculator</vt:lpstr>
      <vt:lpstr>Example 1a: Solution on a calculator</vt:lpstr>
      <vt:lpstr>Example 1a: Solution on a calculator</vt:lpstr>
      <vt:lpstr>Example 1a – Solution on Excel</vt:lpstr>
      <vt:lpstr>Example 1b – meaning of slope</vt:lpstr>
      <vt:lpstr>Example 1c  - Solution</vt:lpstr>
      <vt:lpstr>The Least Squares Criterion</vt:lpstr>
      <vt:lpstr>Example 2 – Line of Best Fit</vt:lpstr>
      <vt:lpstr>Example 2 – Line of Best Fit</vt:lpstr>
      <vt:lpstr>Example 2 – Line of Best Fit (continued)</vt:lpstr>
      <vt:lpstr>An Additional Example – Cigarette Smoking</vt:lpstr>
      <vt:lpstr>Example – Cigarette Smoking Part (a)</vt:lpstr>
      <vt:lpstr>Example – Cigarette Smoking Part (b)</vt:lpstr>
      <vt:lpstr>Example – Cigarette Smoking Part (c)</vt:lpstr>
      <vt:lpstr>Example – Cigarette Smoking Part (d)</vt:lpstr>
      <vt:lpstr>Example – Cigarette Smoking Part (e)</vt:lpstr>
      <vt:lpstr>Correlation between two variables</vt:lpstr>
      <vt:lpstr>Correlation</vt:lpstr>
      <vt:lpstr>Types of Correlation</vt:lpstr>
      <vt:lpstr>Linear Correlation</vt:lpstr>
      <vt:lpstr>Example Identifying Strength of Correlation</vt:lpstr>
      <vt:lpstr>Example Knowing Correlations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Elena Tzenova</dc:creator>
  <cp:lastModifiedBy>Michael Fernandez</cp:lastModifiedBy>
  <cp:revision>174</cp:revision>
  <dcterms:created xsi:type="dcterms:W3CDTF">2019-06-12T21:35:10Z</dcterms:created>
  <dcterms:modified xsi:type="dcterms:W3CDTF">2019-12-14T00:18:06Z</dcterms:modified>
</cp:coreProperties>
</file>